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360" r:id="rId3"/>
    <p:sldId id="688" r:id="rId4"/>
    <p:sldId id="388" r:id="rId5"/>
    <p:sldId id="662" r:id="rId6"/>
    <p:sldId id="697" r:id="rId7"/>
    <p:sldId id="710" r:id="rId8"/>
    <p:sldId id="396" r:id="rId9"/>
    <p:sldId id="699" r:id="rId10"/>
    <p:sldId id="395" r:id="rId11"/>
    <p:sldId id="672" r:id="rId12"/>
    <p:sldId id="272" r:id="rId13"/>
    <p:sldId id="379" r:id="rId14"/>
    <p:sldId id="374" r:id="rId15"/>
    <p:sldId id="385" r:id="rId16"/>
    <p:sldId id="701" r:id="rId17"/>
    <p:sldId id="700" r:id="rId18"/>
    <p:sldId id="705" r:id="rId19"/>
    <p:sldId id="257" r:id="rId20"/>
    <p:sldId id="404" r:id="rId21"/>
    <p:sldId id="375" r:id="rId22"/>
    <p:sldId id="685" r:id="rId23"/>
    <p:sldId id="394" r:id="rId24"/>
    <p:sldId id="314" r:id="rId25"/>
    <p:sldId id="310" r:id="rId26"/>
    <p:sldId id="303" r:id="rId27"/>
    <p:sldId id="695" r:id="rId28"/>
    <p:sldId id="418" r:id="rId29"/>
    <p:sldId id="711" r:id="rId30"/>
    <p:sldId id="712" r:id="rId31"/>
    <p:sldId id="713" r:id="rId32"/>
    <p:sldId id="665" r:id="rId33"/>
    <p:sldId id="714" r:id="rId34"/>
    <p:sldId id="657" r:id="rId35"/>
    <p:sldId id="715" r:id="rId36"/>
    <p:sldId id="412" r:id="rId37"/>
    <p:sldId id="718" r:id="rId38"/>
    <p:sldId id="703" r:id="rId39"/>
    <p:sldId id="68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p:cViewPr varScale="1">
        <p:scale>
          <a:sx n="104" d="100"/>
          <a:sy n="104" d="100"/>
        </p:scale>
        <p:origin x="1880" y="2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305B3-5F55-42E6-BEB1-A19116DCEA06}" type="datetimeFigureOut">
              <a:rPr lang="en-US" smtClean="0"/>
              <a:t>3/8/22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25CB08-FF99-42F8-B669-F4330E59FC35}" type="slidenum">
              <a:rPr lang="en-US" smtClean="0"/>
              <a:t>‹#›</a:t>
            </a:fld>
            <a:endParaRPr lang="en-US"/>
          </a:p>
        </p:txBody>
      </p:sp>
    </p:spTree>
    <p:extLst>
      <p:ext uri="{BB962C8B-B14F-4D97-AF65-F5344CB8AC3E}">
        <p14:creationId xmlns:p14="http://schemas.microsoft.com/office/powerpoint/2010/main" val="526865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5CB08-FF99-42F8-B669-F4330E59FC35}" type="slidenum">
              <a:rPr lang="en-US" smtClean="0"/>
              <a:t>3</a:t>
            </a:fld>
            <a:endParaRPr lang="en-US"/>
          </a:p>
        </p:txBody>
      </p:sp>
    </p:spTree>
    <p:extLst>
      <p:ext uri="{BB962C8B-B14F-4D97-AF65-F5344CB8AC3E}">
        <p14:creationId xmlns:p14="http://schemas.microsoft.com/office/powerpoint/2010/main" val="4430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25CB08-FF99-42F8-B669-F4330E59FC35}" type="slidenum">
              <a:rPr lang="en-US" smtClean="0"/>
              <a:t>7</a:t>
            </a:fld>
            <a:endParaRPr lang="en-US"/>
          </a:p>
        </p:txBody>
      </p:sp>
    </p:spTree>
    <p:extLst>
      <p:ext uri="{BB962C8B-B14F-4D97-AF65-F5344CB8AC3E}">
        <p14:creationId xmlns:p14="http://schemas.microsoft.com/office/powerpoint/2010/main" val="26449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5CB08-FF99-42F8-B669-F4330E59FC35}" type="slidenum">
              <a:rPr lang="en-US" smtClean="0"/>
              <a:t>20</a:t>
            </a:fld>
            <a:endParaRPr lang="en-US"/>
          </a:p>
        </p:txBody>
      </p:sp>
    </p:spTree>
    <p:extLst>
      <p:ext uri="{BB962C8B-B14F-4D97-AF65-F5344CB8AC3E}">
        <p14:creationId xmlns:p14="http://schemas.microsoft.com/office/powerpoint/2010/main" val="325043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16B323-5A6A-45CD-8DB0-F38503B3C5D4}" type="datetime1">
              <a:rPr lang="en-US" smtClean="0"/>
              <a:t>3/8/22</a:t>
            </a:fld>
            <a:endParaRPr lang="en-US"/>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955744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B522E3-F426-4C97-9A2D-12D736C69422}" type="datetime1">
              <a:rPr lang="en-US" smtClean="0"/>
              <a:t>3/8/22</a:t>
            </a:fld>
            <a:endParaRPr lang="en-US"/>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928627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4E27E5-E3AA-4F7C-8834-C5D99C5F3DBA}" type="datetime1">
              <a:rPr lang="en-US" smtClean="0"/>
              <a:t>3/8/22</a:t>
            </a:fld>
            <a:endParaRPr lang="en-US"/>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702649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3CA11-5285-E446-A867-319105EA5BA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2F624E6-23D2-F347-9BA1-8663127892C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15D9E5E-101F-8146-A903-255A4C9513AA}"/>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2EA9543B-EEE6-0148-9721-9A27B85BF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A2CD5D-384D-E34C-A994-A8033C8F8FFA}"/>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2310436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8F006-5814-0B49-86EE-60196DCBBA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7EDBBD-D106-4D42-81F8-C99222FBBC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1872F-A900-1446-9ECF-59FAE52E0C80}"/>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0C8D5954-67D5-964F-AB91-66CDA89D59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F93DB-C213-AE44-A89A-6A22E0AB1F72}"/>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121893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413E5-053E-8945-9EBC-359A93E38C3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5C6E37F-777D-E644-B636-32E470F355A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113FC8-7915-AF4B-A052-AC83FC905F94}"/>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60151C98-E4DD-CE48-B90B-8DEDD31D3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6ABA0-394E-7A41-8A16-3C9959A858ED}"/>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315041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EF9D-19EB-AF4F-92AA-7B472C5EA9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E873C1-AB1C-754D-9501-3B06DC7B088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2EE86-1512-4448-936C-72CA4EA1299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EB5B9-213B-B24A-8CD4-8578009F8159}"/>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6" name="Footer Placeholder 5">
            <a:extLst>
              <a:ext uri="{FF2B5EF4-FFF2-40B4-BE49-F238E27FC236}">
                <a16:creationId xmlns:a16="http://schemas.microsoft.com/office/drawing/2014/main" id="{40E16E3C-52A7-D149-BFBB-009263F4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2DEF1-2C14-874D-95B2-875F937F8F59}"/>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71563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B438-4149-C641-A894-E24620C20F4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876FF9-8F36-9B47-8D59-2FC9AD771AA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EEA2B01-42FB-BE4C-9A24-9B8047B5F25C}"/>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448CC1-6EEC-8849-8D95-83264F4A1B8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580FB3-DB92-1142-87EF-3631CFF3A5E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AE0FEB-559E-6B49-8381-93B46FBFA80B}"/>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8" name="Footer Placeholder 7">
            <a:extLst>
              <a:ext uri="{FF2B5EF4-FFF2-40B4-BE49-F238E27FC236}">
                <a16:creationId xmlns:a16="http://schemas.microsoft.com/office/drawing/2014/main" id="{1E5B2508-C9EA-5244-80A8-DFE739F67C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0E2E7-EE47-794F-8F06-8A7BE3362BBD}"/>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751679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B947D-6186-9743-85AE-04D3B7C99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70B92F-5BDA-C545-97CC-4801C2A7A9A6}"/>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4" name="Footer Placeholder 3">
            <a:extLst>
              <a:ext uri="{FF2B5EF4-FFF2-40B4-BE49-F238E27FC236}">
                <a16:creationId xmlns:a16="http://schemas.microsoft.com/office/drawing/2014/main" id="{C7BFC216-30BF-564D-BB6E-2131B91415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D707C-D98C-3C44-99B5-28998663B994}"/>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332590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1AA1F4-B653-284A-B57D-AD8E833D5E2E}"/>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3" name="Footer Placeholder 2">
            <a:extLst>
              <a:ext uri="{FF2B5EF4-FFF2-40B4-BE49-F238E27FC236}">
                <a16:creationId xmlns:a16="http://schemas.microsoft.com/office/drawing/2014/main" id="{2421DE42-7FB6-4A4C-832A-2A1AD479B35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F49F1-D6E0-EA43-95E7-9B301CD787B0}"/>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4286039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103F6-B78B-504A-8960-A2015350AA3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37110D1-16C8-1F4A-917D-82300BB6C55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6CBFA-5412-C040-8272-660E19BB10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8E487A3-44F9-4C46-A139-792D23A1E49B}"/>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6" name="Footer Placeholder 5">
            <a:extLst>
              <a:ext uri="{FF2B5EF4-FFF2-40B4-BE49-F238E27FC236}">
                <a16:creationId xmlns:a16="http://schemas.microsoft.com/office/drawing/2014/main" id="{3CBBA9B3-6164-4D40-B4B0-461067D0B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E3CD5-9622-C44F-AB9B-7B35F45929F5}"/>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437633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9A267F-0736-4148-9028-427DB26B912A}" type="datetime1">
              <a:rPr lang="en-US" smtClean="0"/>
              <a:t>3/8/22</a:t>
            </a:fld>
            <a:endParaRPr lang="en-US"/>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1688806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0C31A-23BE-2E4C-9F72-21C59B78242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4315D66-9608-D047-8200-DA7DF991629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5902BC33-43EB-7D4D-90BB-B5890689E9E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392C72-4200-9449-868E-D719BF278FA5}"/>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6" name="Footer Placeholder 5">
            <a:extLst>
              <a:ext uri="{FF2B5EF4-FFF2-40B4-BE49-F238E27FC236}">
                <a16:creationId xmlns:a16="http://schemas.microsoft.com/office/drawing/2014/main" id="{9DB925C1-5840-AD49-8881-35CE170AE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424012-1A22-BD40-A3B2-42089D6789FD}"/>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24817787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C61D0-139E-244E-A92C-084C07F03E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85379-E8E3-3B4B-AAF7-C4C5DA208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E00DE-E277-A149-B1D9-16E874BC1A9F}"/>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00C3781E-C759-5948-9CFD-FFF3EB651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3ECF3-BEB5-6F4B-B71F-AFA6AB9390FE}"/>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189239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2B5EE2-9BE1-6546-93AE-ED041955F4B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DFC85A-F0D9-B844-94E5-AB12FAC4D4C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21F4D-1BE4-BC49-84BC-E28233BD3EA7}"/>
              </a:ext>
            </a:extLst>
          </p:cNvPr>
          <p:cNvSpPr>
            <a:spLocks noGrp="1"/>
          </p:cNvSpPr>
          <p:nvPr>
            <p:ph type="dt" sz="half" idx="10"/>
          </p:nvPr>
        </p:nvSpPr>
        <p:spPr/>
        <p:txBody>
          <a:body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A8009462-1B7C-9240-994F-EA83F2C04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E04A6-B147-1546-9B64-1D2382B33AD7}"/>
              </a:ext>
            </a:extLst>
          </p:cNvPr>
          <p:cNvSpPr>
            <a:spLocks noGrp="1"/>
          </p:cNvSpPr>
          <p:nvPr>
            <p:ph type="sldNum" sz="quarter" idx="12"/>
          </p:nvPr>
        </p:nvSpPr>
        <p:spPr/>
        <p:txBody>
          <a:bodyPr/>
          <a:lstStyle/>
          <a:p>
            <a:fld id="{74204DCF-DE49-1548-86ED-0129188BFDC0}" type="slidenum">
              <a:rPr lang="en-US" smtClean="0"/>
              <a:t>‹#›</a:t>
            </a:fld>
            <a:endParaRPr lang="en-US"/>
          </a:p>
        </p:txBody>
      </p:sp>
    </p:spTree>
    <p:extLst>
      <p:ext uri="{BB962C8B-B14F-4D97-AF65-F5344CB8AC3E}">
        <p14:creationId xmlns:p14="http://schemas.microsoft.com/office/powerpoint/2010/main" val="160427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F46790-BF4E-4A25-8350-1A7D71AF29BB}" type="datetime1">
              <a:rPr lang="en-US" smtClean="0"/>
              <a:t>3/8/22</a:t>
            </a:fld>
            <a:endParaRPr lang="en-US"/>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398864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5CA160-AEC5-4DD0-B082-FF4FAC1886C2}" type="datetime1">
              <a:rPr lang="en-US" smtClean="0"/>
              <a:t>3/8/22</a:t>
            </a:fld>
            <a:endParaRPr lang="en-US"/>
          </a:p>
        </p:txBody>
      </p:sp>
      <p:sp>
        <p:nvSpPr>
          <p:cNvPr id="6" name="Footer Placeholder 5"/>
          <p:cNvSpPr>
            <a:spLocks noGrp="1"/>
          </p:cNvSpPr>
          <p:nvPr>
            <p:ph type="ftr" sz="quarter" idx="11"/>
          </p:nvPr>
        </p:nvSpPr>
        <p:spPr/>
        <p:txBody>
          <a:bodyPr/>
          <a:lstStyle/>
          <a:p>
            <a:r>
              <a:rPr lang="en-US"/>
              <a:t>UNITED NEIGHBORS</a:t>
            </a:r>
          </a:p>
        </p:txBody>
      </p:sp>
      <p:sp>
        <p:nvSpPr>
          <p:cNvPr id="7" name="Slide Number Placeholder 6"/>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1308270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17F442-A425-4F2F-8637-1C87A98D5A2D}" type="datetime1">
              <a:rPr lang="en-US" smtClean="0"/>
              <a:t>3/8/22</a:t>
            </a:fld>
            <a:endParaRPr lang="en-US"/>
          </a:p>
        </p:txBody>
      </p:sp>
      <p:sp>
        <p:nvSpPr>
          <p:cNvPr id="8" name="Footer Placeholder 7"/>
          <p:cNvSpPr>
            <a:spLocks noGrp="1"/>
          </p:cNvSpPr>
          <p:nvPr>
            <p:ph type="ftr" sz="quarter" idx="11"/>
          </p:nvPr>
        </p:nvSpPr>
        <p:spPr/>
        <p:txBody>
          <a:bodyPr/>
          <a:lstStyle/>
          <a:p>
            <a:r>
              <a:rPr lang="en-US"/>
              <a:t>UNITED NEIGHBORS</a:t>
            </a:r>
          </a:p>
        </p:txBody>
      </p:sp>
      <p:sp>
        <p:nvSpPr>
          <p:cNvPr id="9" name="Slide Number Placeholder 8"/>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1406489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51BE8-403B-40AB-BCCA-D46E705A076C}" type="datetime1">
              <a:rPr lang="en-US" smtClean="0"/>
              <a:t>3/8/22</a:t>
            </a:fld>
            <a:endParaRPr lang="en-US"/>
          </a:p>
        </p:txBody>
      </p:sp>
      <p:sp>
        <p:nvSpPr>
          <p:cNvPr id="4" name="Footer Placeholder 3"/>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2180150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4CC97D-5911-477D-B01F-FA65EF8D1AF7}" type="datetime1">
              <a:rPr lang="en-US" smtClean="0"/>
              <a:t>3/8/22</a:t>
            </a:fld>
            <a:endParaRPr lang="en-US"/>
          </a:p>
        </p:txBody>
      </p:sp>
      <p:sp>
        <p:nvSpPr>
          <p:cNvPr id="3" name="Footer Placeholder 2"/>
          <p:cNvSpPr>
            <a:spLocks noGrp="1"/>
          </p:cNvSpPr>
          <p:nvPr>
            <p:ph type="ftr" sz="quarter" idx="11"/>
          </p:nvPr>
        </p:nvSpPr>
        <p:spPr/>
        <p:txBody>
          <a:bodyPr/>
          <a:lstStyle/>
          <a:p>
            <a:r>
              <a:rPr lang="en-US"/>
              <a:t>UNITED NEIGHBORS</a:t>
            </a:r>
          </a:p>
        </p:txBody>
      </p:sp>
      <p:sp>
        <p:nvSpPr>
          <p:cNvPr id="4" name="Slide Number Placeholder 3"/>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2578404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62CD2-EFED-427F-9409-CF177274DEDB}" type="datetime1">
              <a:rPr lang="en-US" smtClean="0"/>
              <a:t>3/8/22</a:t>
            </a:fld>
            <a:endParaRPr lang="en-US"/>
          </a:p>
        </p:txBody>
      </p:sp>
      <p:sp>
        <p:nvSpPr>
          <p:cNvPr id="6" name="Footer Placeholder 5"/>
          <p:cNvSpPr>
            <a:spLocks noGrp="1"/>
          </p:cNvSpPr>
          <p:nvPr>
            <p:ph type="ftr" sz="quarter" idx="11"/>
          </p:nvPr>
        </p:nvSpPr>
        <p:spPr/>
        <p:txBody>
          <a:bodyPr/>
          <a:lstStyle/>
          <a:p>
            <a:r>
              <a:rPr lang="en-US"/>
              <a:t>UNITED NEIGHBORS</a:t>
            </a:r>
          </a:p>
        </p:txBody>
      </p:sp>
      <p:sp>
        <p:nvSpPr>
          <p:cNvPr id="7" name="Slide Number Placeholder 6"/>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122455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7AEBBE-7CCA-4DD2-B9FB-2D2FF0E32759}" type="datetime1">
              <a:rPr lang="en-US" smtClean="0"/>
              <a:t>3/8/22</a:t>
            </a:fld>
            <a:endParaRPr lang="en-US"/>
          </a:p>
        </p:txBody>
      </p:sp>
      <p:sp>
        <p:nvSpPr>
          <p:cNvPr id="6" name="Footer Placeholder 5"/>
          <p:cNvSpPr>
            <a:spLocks noGrp="1"/>
          </p:cNvSpPr>
          <p:nvPr>
            <p:ph type="ftr" sz="quarter" idx="11"/>
          </p:nvPr>
        </p:nvSpPr>
        <p:spPr/>
        <p:txBody>
          <a:bodyPr/>
          <a:lstStyle/>
          <a:p>
            <a:r>
              <a:rPr lang="en-US"/>
              <a:t>UNITED NEIGHBORS</a:t>
            </a:r>
          </a:p>
        </p:txBody>
      </p:sp>
      <p:sp>
        <p:nvSpPr>
          <p:cNvPr id="7" name="Slide Number Placeholder 6"/>
          <p:cNvSpPr>
            <a:spLocks noGrp="1"/>
          </p:cNvSpPr>
          <p:nvPr>
            <p:ph type="sldNum" sz="quarter" idx="12"/>
          </p:nvPr>
        </p:nvSpPr>
        <p:spPr/>
        <p:txBody>
          <a:bodyPr/>
          <a:lstStyle/>
          <a:p>
            <a:fld id="{956F0B1F-94F5-4156-84AC-66C907ADFE0C}" type="slidenum">
              <a:rPr lang="en-US" smtClean="0"/>
              <a:t>‹#›</a:t>
            </a:fld>
            <a:endParaRPr lang="en-US"/>
          </a:p>
        </p:txBody>
      </p:sp>
    </p:spTree>
    <p:extLst>
      <p:ext uri="{BB962C8B-B14F-4D97-AF65-F5344CB8AC3E}">
        <p14:creationId xmlns:p14="http://schemas.microsoft.com/office/powerpoint/2010/main" val="2899860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0ECBCF-497D-4389-8EDB-948012FC93B6}" type="datetime1">
              <a:rPr lang="en-US" smtClean="0"/>
              <a:t>3/8/22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UNITED NEIGHBORS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F0B1F-94F5-4156-84AC-66C907ADFE0C}" type="slidenum">
              <a:rPr lang="en-US" smtClean="0"/>
              <a:t>‹#›</a:t>
            </a:fld>
            <a:endParaRPr lang="en-US"/>
          </a:p>
        </p:txBody>
      </p:sp>
    </p:spTree>
    <p:extLst>
      <p:ext uri="{BB962C8B-B14F-4D97-AF65-F5344CB8AC3E}">
        <p14:creationId xmlns:p14="http://schemas.microsoft.com/office/powerpoint/2010/main" val="237487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60FFB-E6AD-424A-8FF9-78D3D73748E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6903D1-BA74-2D42-9EE5-A9375139D8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47FAF-672E-E84E-B1D8-68FA383376C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5A9E4DC-F018-BC4C-8F17-55745A376830}" type="datetimeFigureOut">
              <a:rPr lang="en-US" smtClean="0"/>
              <a:t>3/8/22</a:t>
            </a:fld>
            <a:endParaRPr lang="en-US"/>
          </a:p>
        </p:txBody>
      </p:sp>
      <p:sp>
        <p:nvSpPr>
          <p:cNvPr id="5" name="Footer Placeholder 4">
            <a:extLst>
              <a:ext uri="{FF2B5EF4-FFF2-40B4-BE49-F238E27FC236}">
                <a16:creationId xmlns:a16="http://schemas.microsoft.com/office/drawing/2014/main" id="{DBDEA6D9-7DFE-BE47-819A-CA92D289960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F730EE-76F6-864A-8661-EC76B5EFE2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204DCF-DE49-1548-86ED-0129188BFDC0}" type="slidenum">
              <a:rPr lang="en-US" smtClean="0"/>
              <a:t>‹#›</a:t>
            </a:fld>
            <a:endParaRPr lang="en-US"/>
          </a:p>
        </p:txBody>
      </p:sp>
    </p:spTree>
    <p:extLst>
      <p:ext uri="{BB962C8B-B14F-4D97-AF65-F5344CB8AC3E}">
        <p14:creationId xmlns:p14="http://schemas.microsoft.com/office/powerpoint/2010/main" val="716013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hcd.ca.gov/community-development/rhna/index.shtml#6thcycle"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hyperlink" Target="about:bla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14.jp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jpe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1</a:t>
            </a:fld>
            <a:endParaRPr lang="en-US"/>
          </a:p>
        </p:txBody>
      </p:sp>
      <p:pic>
        <p:nvPicPr>
          <p:cNvPr id="7" name="Picture 6" descr="A black and white sign&#10;&#10;Description automatically generated with medium confidence">
            <a:extLst>
              <a:ext uri="{FF2B5EF4-FFF2-40B4-BE49-F238E27FC236}">
                <a16:creationId xmlns:a16="http://schemas.microsoft.com/office/drawing/2014/main" id="{E04B1E05-22B6-4955-85B9-572CDC4C5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1981200"/>
            <a:ext cx="4632960" cy="1828800"/>
          </a:xfrm>
          <a:prstGeom prst="rect">
            <a:avLst/>
          </a:prstGeom>
        </p:spPr>
      </p:pic>
      <p:sp>
        <p:nvSpPr>
          <p:cNvPr id="5" name="TextBox 4">
            <a:extLst>
              <a:ext uri="{FF2B5EF4-FFF2-40B4-BE49-F238E27FC236}">
                <a16:creationId xmlns:a16="http://schemas.microsoft.com/office/drawing/2014/main" id="{A7182D58-8B4C-46D2-AC98-5ACA9EA0A0B8}"/>
              </a:ext>
            </a:extLst>
          </p:cNvPr>
          <p:cNvSpPr txBox="1"/>
          <p:nvPr/>
        </p:nvSpPr>
        <p:spPr>
          <a:xfrm>
            <a:off x="3352800" y="5791200"/>
            <a:ext cx="5791200" cy="461665"/>
          </a:xfrm>
          <a:prstGeom prst="rect">
            <a:avLst/>
          </a:prstGeom>
          <a:noFill/>
        </p:spPr>
        <p:txBody>
          <a:bodyPr wrap="square" rtlCol="0">
            <a:spAutoFit/>
          </a:bodyPr>
          <a:lstStyle/>
          <a:p>
            <a:r>
              <a:rPr lang="en-US" sz="2400" dirty="0"/>
              <a:t>FEBRUARY 26, 2022 </a:t>
            </a:r>
          </a:p>
        </p:txBody>
      </p:sp>
    </p:spTree>
    <p:extLst>
      <p:ext uri="{BB962C8B-B14F-4D97-AF65-F5344CB8AC3E}">
        <p14:creationId xmlns:p14="http://schemas.microsoft.com/office/powerpoint/2010/main" val="20973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04B0D-5218-4E1D-9024-B2AD781C20FD}"/>
              </a:ext>
            </a:extLst>
          </p:cNvPr>
          <p:cNvPicPr>
            <a:picLocks noChangeAspect="1"/>
          </p:cNvPicPr>
          <p:nvPr/>
        </p:nvPicPr>
        <p:blipFill rotWithShape="1">
          <a:blip r:embed="rId2"/>
          <a:srcRect t="7042"/>
          <a:stretch/>
        </p:blipFill>
        <p:spPr>
          <a:xfrm>
            <a:off x="677012" y="1600200"/>
            <a:ext cx="7633095" cy="5143183"/>
          </a:xfrm>
          <a:prstGeom prst="rect">
            <a:avLst/>
          </a:prstGeom>
        </p:spPr>
      </p:pic>
      <p:sp>
        <p:nvSpPr>
          <p:cNvPr id="7" name="TextBox 6">
            <a:extLst>
              <a:ext uri="{FF2B5EF4-FFF2-40B4-BE49-F238E27FC236}">
                <a16:creationId xmlns:a16="http://schemas.microsoft.com/office/drawing/2014/main" id="{9C5AFBFE-765B-454C-B319-40BBD57D12F8}"/>
              </a:ext>
            </a:extLst>
          </p:cNvPr>
          <p:cNvSpPr txBox="1"/>
          <p:nvPr/>
        </p:nvSpPr>
        <p:spPr>
          <a:xfrm>
            <a:off x="803864" y="6401136"/>
            <a:ext cx="2108149" cy="338554"/>
          </a:xfrm>
          <a:prstGeom prst="rect">
            <a:avLst/>
          </a:prstGeom>
          <a:noFill/>
        </p:spPr>
        <p:txBody>
          <a:bodyPr wrap="square" rtlCol="0">
            <a:spAutoFit/>
          </a:bodyPr>
          <a:lstStyle/>
          <a:p>
            <a:r>
              <a:rPr lang="en-US" sz="800" i="1" dirty="0"/>
              <a:t>Data Source: SCAG 2019 City Profiles</a:t>
            </a:r>
          </a:p>
          <a:p>
            <a:r>
              <a:rPr lang="en-US" sz="800" i="1" dirty="0">
                <a:hlinkClick r:id="rId3"/>
              </a:rPr>
              <a:t>https://scag.ca.gov/data-tools-local-profiles</a:t>
            </a:r>
            <a:endParaRPr lang="en-US" sz="800" i="1" dirty="0"/>
          </a:p>
        </p:txBody>
      </p:sp>
      <p:sp>
        <p:nvSpPr>
          <p:cNvPr id="25" name="Slide Number Placeholder 2">
            <a:extLst>
              <a:ext uri="{FF2B5EF4-FFF2-40B4-BE49-F238E27FC236}">
                <a16:creationId xmlns:a16="http://schemas.microsoft.com/office/drawing/2014/main" id="{573DD483-F2C2-41FC-99EE-AEA546912394}"/>
              </a:ext>
            </a:extLst>
          </p:cNvPr>
          <p:cNvSpPr>
            <a:spLocks noGrp="1"/>
          </p:cNvSpPr>
          <p:nvPr>
            <p:ph type="sldNum" sz="quarter" idx="12"/>
          </p:nvPr>
        </p:nvSpPr>
        <p:spPr>
          <a:xfrm>
            <a:off x="7996101" y="6492875"/>
            <a:ext cx="1147899" cy="365125"/>
          </a:xfrm>
        </p:spPr>
        <p:txBody>
          <a:bodyPr/>
          <a:lstStyle/>
          <a:p>
            <a:r>
              <a:rPr lang="en-US" b="1" i="1" dirty="0"/>
              <a:t>Slide </a:t>
            </a:r>
            <a:fld id="{394EE1A5-7167-48B4-8B7F-8B3E62A00D6B}" type="slidenum">
              <a:rPr lang="en-US" b="1" i="1" smtClean="0"/>
              <a:t>10</a:t>
            </a:fld>
            <a:r>
              <a:rPr lang="en-US" b="1" i="1" dirty="0"/>
              <a:t> of 10</a:t>
            </a:r>
          </a:p>
        </p:txBody>
      </p:sp>
      <p:sp>
        <p:nvSpPr>
          <p:cNvPr id="2" name="TextBox 1">
            <a:extLst>
              <a:ext uri="{FF2B5EF4-FFF2-40B4-BE49-F238E27FC236}">
                <a16:creationId xmlns:a16="http://schemas.microsoft.com/office/drawing/2014/main" id="{6D6B80DD-FFFF-47BD-A6F7-1F0B3357DF71}"/>
              </a:ext>
            </a:extLst>
          </p:cNvPr>
          <p:cNvSpPr txBox="1"/>
          <p:nvPr/>
        </p:nvSpPr>
        <p:spPr>
          <a:xfrm>
            <a:off x="425259" y="540603"/>
            <a:ext cx="8566341" cy="830997"/>
          </a:xfrm>
          <a:prstGeom prst="rect">
            <a:avLst/>
          </a:prstGeom>
          <a:noFill/>
        </p:spPr>
        <p:txBody>
          <a:bodyPr wrap="square" rtlCol="0">
            <a:spAutoFit/>
          </a:bodyPr>
          <a:lstStyle/>
          <a:p>
            <a:pPr marL="228600" indent="-228600">
              <a:buFont typeface="Arial" panose="020B0604020202020204" pitchFamily="34" charset="0"/>
              <a:buChar char="•"/>
              <a:tabLst>
                <a:tab pos="228600" algn="l"/>
              </a:tabLst>
            </a:pPr>
            <a:r>
              <a:rPr lang="en-US" sz="1600" b="1" dirty="0"/>
              <a:t>Scale of the increases is entirely out of scale of wage-based bidding</a:t>
            </a:r>
          </a:p>
          <a:p>
            <a:pPr marL="228600" indent="-228600">
              <a:buFont typeface="Arial" panose="020B0604020202020204" pitchFamily="34" charset="0"/>
              <a:buChar char="•"/>
              <a:tabLst>
                <a:tab pos="228600" algn="l"/>
              </a:tabLst>
            </a:pPr>
            <a:r>
              <a:rPr lang="en-US" sz="1600" b="1" dirty="0"/>
              <a:t>Residential appreciation trends have rippled through the SoCal area </a:t>
            </a:r>
          </a:p>
          <a:p>
            <a:pPr marL="228600" indent="-228600">
              <a:buFont typeface="Arial" panose="020B0604020202020204" pitchFamily="34" charset="0"/>
              <a:buChar char="•"/>
              <a:tabLst>
                <a:tab pos="228600" algn="l"/>
              </a:tabLst>
            </a:pPr>
            <a:r>
              <a:rPr lang="en-US" sz="1600" b="1" dirty="0"/>
              <a:t>Affordable locations impacted by migration from higher income residents</a:t>
            </a:r>
          </a:p>
        </p:txBody>
      </p:sp>
      <p:sp>
        <p:nvSpPr>
          <p:cNvPr id="10" name="TextBox 9">
            <a:extLst>
              <a:ext uri="{FF2B5EF4-FFF2-40B4-BE49-F238E27FC236}">
                <a16:creationId xmlns:a16="http://schemas.microsoft.com/office/drawing/2014/main" id="{D4A20D67-2A0F-4E66-8EDC-C689EC7A7A4B}"/>
              </a:ext>
            </a:extLst>
          </p:cNvPr>
          <p:cNvSpPr txBox="1"/>
          <p:nvPr/>
        </p:nvSpPr>
        <p:spPr>
          <a:xfrm>
            <a:off x="228600" y="206514"/>
            <a:ext cx="8839200" cy="400110"/>
          </a:xfrm>
          <a:prstGeom prst="rect">
            <a:avLst/>
          </a:prstGeom>
          <a:noFill/>
        </p:spPr>
        <p:txBody>
          <a:bodyPr wrap="square" rtlCol="0">
            <a:spAutoFit/>
          </a:bodyPr>
          <a:lstStyle/>
          <a:p>
            <a:r>
              <a:rPr lang="en-US" sz="2000" b="1" dirty="0"/>
              <a:t>Southern California illustrates the impact across a high-demand region</a:t>
            </a:r>
          </a:p>
        </p:txBody>
      </p:sp>
      <p:sp>
        <p:nvSpPr>
          <p:cNvPr id="3" name="Arrow: Right 2">
            <a:extLst>
              <a:ext uri="{FF2B5EF4-FFF2-40B4-BE49-F238E27FC236}">
                <a16:creationId xmlns:a16="http://schemas.microsoft.com/office/drawing/2014/main" id="{3015699F-DA0B-484D-BACE-08A7C5EB4A50}"/>
              </a:ext>
            </a:extLst>
          </p:cNvPr>
          <p:cNvSpPr/>
          <p:nvPr/>
        </p:nvSpPr>
        <p:spPr>
          <a:xfrm>
            <a:off x="2133600" y="2185085"/>
            <a:ext cx="6019800" cy="914400"/>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chemeClr val="bg1"/>
                </a:solidFill>
              </a:rPr>
              <a:t>Non-wage Capital</a:t>
            </a:r>
            <a:r>
              <a:rPr lang="en-US" b="1" i="1" dirty="0">
                <a:solidFill>
                  <a:schemeClr val="accent1"/>
                </a:solidFill>
              </a:rPr>
              <a:t> </a:t>
            </a:r>
            <a:r>
              <a:rPr lang="en-US" b="1" i="1" dirty="0"/>
              <a:t>         </a:t>
            </a:r>
            <a:r>
              <a:rPr lang="en-US" b="1" i="1" dirty="0">
                <a:solidFill>
                  <a:schemeClr val="accent1"/>
                </a:solidFill>
              </a:rPr>
              <a:t>Higher-income Economic Migration</a:t>
            </a:r>
          </a:p>
        </p:txBody>
      </p:sp>
    </p:spTree>
    <p:extLst>
      <p:ext uri="{BB962C8B-B14F-4D97-AF65-F5344CB8AC3E}">
        <p14:creationId xmlns:p14="http://schemas.microsoft.com/office/powerpoint/2010/main" val="644533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990600"/>
            <a:ext cx="8229600" cy="4524315"/>
          </a:xfrm>
          <a:prstGeom prst="rect">
            <a:avLst/>
          </a:prstGeom>
        </p:spPr>
        <p:txBody>
          <a:bodyPr wrap="square">
            <a:spAutoFit/>
          </a:bodyPr>
          <a:lstStyle/>
          <a:p>
            <a:r>
              <a:rPr lang="en-US" sz="3600" b="1" dirty="0"/>
              <a:t>Non-wage capital</a:t>
            </a:r>
            <a:r>
              <a:rPr lang="en-US" sz="3600" dirty="0"/>
              <a:t>, especially institutional and private equity, is entering the single-family market in unprecedented amounts.</a:t>
            </a:r>
          </a:p>
          <a:p>
            <a:endParaRPr lang="en-US" sz="3600" b="1" dirty="0"/>
          </a:p>
          <a:p>
            <a:r>
              <a:rPr lang="en-US" sz="3600" b="1" dirty="0"/>
              <a:t>California housing costs</a:t>
            </a:r>
            <a:r>
              <a:rPr lang="en-US" sz="3600" dirty="0"/>
              <a:t> have subsequently </a:t>
            </a:r>
            <a:r>
              <a:rPr lang="en-US" sz="3600" b="1" dirty="0"/>
              <a:t>inflated</a:t>
            </a:r>
            <a:r>
              <a:rPr lang="en-US" sz="3600" dirty="0"/>
              <a:t> at such a rate that housing costs </a:t>
            </a:r>
            <a:r>
              <a:rPr lang="en-US" sz="3600" b="1" dirty="0"/>
              <a:t>have </a:t>
            </a:r>
            <a:r>
              <a:rPr lang="en-US" sz="3600" b="1" u="sng" dirty="0"/>
              <a:t>completely decoupled</a:t>
            </a:r>
            <a:r>
              <a:rPr lang="en-US" sz="3600" b="1" dirty="0"/>
              <a:t> </a:t>
            </a:r>
            <a:r>
              <a:rPr lang="en-US" sz="3600" dirty="0"/>
              <a:t>from their historical wage-based income basis. </a:t>
            </a:r>
          </a:p>
        </p:txBody>
      </p:sp>
      <p:sp>
        <p:nvSpPr>
          <p:cNvPr id="2" name="Footer Placeholder 1"/>
          <p:cNvSpPr>
            <a:spLocks noGrp="1"/>
          </p:cNvSpPr>
          <p:nvPr>
            <p:ph type="ftr" sz="quarter" idx="11"/>
          </p:nvPr>
        </p:nvSpPr>
        <p:spPr/>
        <p:txBody>
          <a:bodyPr/>
          <a:lstStyle/>
          <a:p>
            <a:r>
              <a:rPr lang="en-US"/>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11</a:t>
            </a:fld>
            <a:endParaRPr lang="en-US"/>
          </a:p>
        </p:txBody>
      </p:sp>
    </p:spTree>
    <p:extLst>
      <p:ext uri="{BB962C8B-B14F-4D97-AF65-F5344CB8AC3E}">
        <p14:creationId xmlns:p14="http://schemas.microsoft.com/office/powerpoint/2010/main" val="40804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4AFF76-A4A7-4619-ACE0-59D0045E3B0E}"/>
              </a:ext>
            </a:extLst>
          </p:cNvPr>
          <p:cNvSpPr txBox="1"/>
          <p:nvPr/>
        </p:nvSpPr>
        <p:spPr>
          <a:xfrm>
            <a:off x="609600" y="152400"/>
            <a:ext cx="8077199" cy="5847755"/>
          </a:xfrm>
          <a:prstGeom prst="rect">
            <a:avLst/>
          </a:prstGeom>
          <a:noFill/>
        </p:spPr>
        <p:txBody>
          <a:bodyPr wrap="square" rtlCol="0">
            <a:spAutoFit/>
          </a:bodyPr>
          <a:lstStyle/>
          <a:p>
            <a:pPr algn="ctr"/>
            <a:r>
              <a:rPr lang="en-US" sz="3600" b="1" dirty="0"/>
              <a:t>THIS IS NON-WAGE CAPITAL</a:t>
            </a:r>
          </a:p>
          <a:p>
            <a:pPr algn="ctr"/>
            <a:endParaRPr lang="en-US" b="1" dirty="0"/>
          </a:p>
          <a:p>
            <a:pPr marL="342900" indent="-342900">
              <a:buFont typeface="Arial" panose="020B0604020202020204" pitchFamily="34" charset="0"/>
              <a:buChar char="•"/>
            </a:pPr>
            <a:r>
              <a:rPr lang="en-US" sz="3200" b="1" dirty="0"/>
              <a:t>Institutional investors (traded funds, pension funds)</a:t>
            </a:r>
          </a:p>
          <a:p>
            <a:endParaRPr lang="en-US" sz="2000" b="1" dirty="0"/>
          </a:p>
          <a:p>
            <a:pPr marL="342900" indent="-342900">
              <a:buFont typeface="Arial" panose="020B0604020202020204" pitchFamily="34" charset="0"/>
              <a:buChar char="•"/>
            </a:pPr>
            <a:r>
              <a:rPr lang="en-US" sz="3200" b="1" dirty="0"/>
              <a:t>Private equity investors</a:t>
            </a:r>
          </a:p>
          <a:p>
            <a:endParaRPr lang="en-US" sz="2000" b="1" dirty="0"/>
          </a:p>
          <a:p>
            <a:pPr marL="342900" indent="-342900">
              <a:buFont typeface="Arial" panose="020B0604020202020204" pitchFamily="34" charset="0"/>
              <a:buChar char="•"/>
            </a:pPr>
            <a:r>
              <a:rPr lang="en-US" sz="3200" b="1" dirty="0"/>
              <a:t>International Investors – entities and individuals</a:t>
            </a:r>
          </a:p>
          <a:p>
            <a:endParaRPr lang="en-US" sz="2000" b="1" dirty="0"/>
          </a:p>
          <a:p>
            <a:pPr marL="342900" indent="-342900">
              <a:buFont typeface="Arial" panose="020B0604020202020204" pitchFamily="34" charset="0"/>
              <a:buChar char="•"/>
            </a:pPr>
            <a:r>
              <a:rPr lang="en-US" sz="3200" b="1" dirty="0"/>
              <a:t>Equity-based individual compensation in Tech and Entertainment (likely not captured in median Income measures)</a:t>
            </a:r>
          </a:p>
        </p:txBody>
      </p:sp>
      <p:sp>
        <p:nvSpPr>
          <p:cNvPr id="2" name="Footer Placeholder 1"/>
          <p:cNvSpPr>
            <a:spLocks noGrp="1"/>
          </p:cNvSpPr>
          <p:nvPr>
            <p:ph type="ftr" sz="quarter" idx="11"/>
          </p:nvPr>
        </p:nvSpPr>
        <p:spPr/>
        <p:txBody>
          <a:bodyPr/>
          <a:lstStyle/>
          <a:p>
            <a:r>
              <a:rPr lang="en-US"/>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12</a:t>
            </a:fld>
            <a:endParaRPr lang="en-US"/>
          </a:p>
        </p:txBody>
      </p:sp>
    </p:spTree>
    <p:extLst>
      <p:ext uri="{BB962C8B-B14F-4D97-AF65-F5344CB8AC3E}">
        <p14:creationId xmlns:p14="http://schemas.microsoft.com/office/powerpoint/2010/main" val="63230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3802"/>
            <a:ext cx="8686800" cy="5539978"/>
          </a:xfrm>
          <a:prstGeom prst="rect">
            <a:avLst/>
          </a:prstGeom>
        </p:spPr>
        <p:txBody>
          <a:bodyPr wrap="square">
            <a:spAutoFit/>
          </a:bodyPr>
          <a:lstStyle/>
          <a:p>
            <a:pPr algn="ctr"/>
            <a:r>
              <a:rPr lang="en-US" sz="3400" b="1" dirty="0"/>
              <a:t>THIS IS WHY FAMILIES </a:t>
            </a:r>
          </a:p>
          <a:p>
            <a:pPr algn="ctr"/>
            <a:r>
              <a:rPr lang="en-US" sz="3400" b="1" dirty="0"/>
              <a:t>CANNOT AFFORD A HOME</a:t>
            </a:r>
          </a:p>
          <a:p>
            <a:pPr algn="ctr"/>
            <a:endParaRPr lang="en-US" sz="3400" b="1" dirty="0"/>
          </a:p>
          <a:p>
            <a:r>
              <a:rPr lang="en-US" sz="2800" b="1" dirty="0"/>
              <a:t>Lennar is launching a </a:t>
            </a:r>
            <a:r>
              <a:rPr lang="en-US" sz="2800" b="1" dirty="0">
                <a:solidFill>
                  <a:srgbClr val="C00000"/>
                </a:solidFill>
              </a:rPr>
              <a:t>$4B platform</a:t>
            </a:r>
            <a:r>
              <a:rPr lang="en-US" sz="2800" b="1" dirty="0">
                <a:solidFill>
                  <a:srgbClr val="FF0000"/>
                </a:solidFill>
              </a:rPr>
              <a:t> </a:t>
            </a:r>
            <a:r>
              <a:rPr lang="en-US" sz="2800" b="1" dirty="0"/>
              <a:t>that will buy single-family </a:t>
            </a:r>
            <a:r>
              <a:rPr lang="en-US" sz="2800" b="1" dirty="0">
                <a:solidFill>
                  <a:srgbClr val="C00000"/>
                </a:solidFill>
              </a:rPr>
              <a:t>homes to turn into rentals reducing housing stock for middle class homeowner</a:t>
            </a:r>
          </a:p>
          <a:p>
            <a:endParaRPr lang="en-US" sz="2800" b="1" dirty="0"/>
          </a:p>
          <a:p>
            <a:r>
              <a:rPr lang="en-US" sz="2800" b="1" dirty="0"/>
              <a:t>California State Teachers’ Retirement System formed a </a:t>
            </a:r>
            <a:r>
              <a:rPr lang="en-US" sz="2800" b="1" dirty="0">
                <a:solidFill>
                  <a:srgbClr val="C00000"/>
                </a:solidFill>
              </a:rPr>
              <a:t>$1B joint venture to invest in the build-to-rent sector</a:t>
            </a:r>
          </a:p>
          <a:p>
            <a:endParaRPr lang="en-US" sz="2800" b="1" dirty="0"/>
          </a:p>
          <a:p>
            <a:r>
              <a:rPr lang="en-US" sz="2800" b="1" dirty="0"/>
              <a:t>Institutional buyers are flooding the single family market dropping a record </a:t>
            </a:r>
            <a:r>
              <a:rPr lang="en-US" sz="2800" b="1" dirty="0">
                <a:solidFill>
                  <a:srgbClr val="C00000"/>
                </a:solidFill>
              </a:rPr>
              <a:t>$77B on homes </a:t>
            </a:r>
            <a:r>
              <a:rPr lang="en-US" sz="2800" b="1" dirty="0"/>
              <a:t>in the past 6 months.</a:t>
            </a:r>
            <a:endParaRPr lang="en-US" sz="2800" dirty="0"/>
          </a:p>
        </p:txBody>
      </p:sp>
      <p:sp>
        <p:nvSpPr>
          <p:cNvPr id="3" name="Footer Placeholder 2"/>
          <p:cNvSpPr>
            <a:spLocks noGrp="1"/>
          </p:cNvSpPr>
          <p:nvPr>
            <p:ph type="ftr" sz="quarter" idx="11"/>
          </p:nvPr>
        </p:nvSpPr>
        <p:spPr/>
        <p:txBody>
          <a:bodyPr/>
          <a:lstStyle/>
          <a:p>
            <a:r>
              <a:rPr lang="en-US"/>
              <a:t>UNITED NEIGHBORS</a:t>
            </a:r>
          </a:p>
        </p:txBody>
      </p:sp>
      <p:sp>
        <p:nvSpPr>
          <p:cNvPr id="4" name="Slide Number Placeholder 3"/>
          <p:cNvSpPr>
            <a:spLocks noGrp="1"/>
          </p:cNvSpPr>
          <p:nvPr>
            <p:ph type="sldNum" sz="quarter" idx="12"/>
          </p:nvPr>
        </p:nvSpPr>
        <p:spPr/>
        <p:txBody>
          <a:bodyPr/>
          <a:lstStyle/>
          <a:p>
            <a:fld id="{956F0B1F-94F5-4156-84AC-66C907ADFE0C}" type="slidenum">
              <a:rPr lang="en-US" smtClean="0"/>
              <a:t>13</a:t>
            </a:fld>
            <a:endParaRPr lang="en-US"/>
          </a:p>
        </p:txBody>
      </p:sp>
    </p:spTree>
    <p:extLst>
      <p:ext uri="{BB962C8B-B14F-4D97-AF65-F5344CB8AC3E}">
        <p14:creationId xmlns:p14="http://schemas.microsoft.com/office/powerpoint/2010/main" val="111409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228600"/>
            <a:ext cx="8001000" cy="5693866"/>
          </a:xfrm>
          <a:prstGeom prst="rect">
            <a:avLst/>
          </a:prstGeom>
        </p:spPr>
        <p:txBody>
          <a:bodyPr wrap="square">
            <a:spAutoFit/>
          </a:bodyPr>
          <a:lstStyle/>
          <a:p>
            <a:r>
              <a:rPr lang="en-US" sz="3200" b="1" dirty="0"/>
              <a:t>“73% of houses permitted in 2020 statewide were affordable only to high income households.”</a:t>
            </a:r>
          </a:p>
          <a:p>
            <a:endParaRPr lang="en-US" i="1" dirty="0"/>
          </a:p>
          <a:p>
            <a:pPr marL="341313" indent="-341313">
              <a:buFont typeface="Calibri" panose="020F0502020204030204" pitchFamily="34" charset="0"/>
              <a:buChar char="−"/>
            </a:pPr>
            <a:r>
              <a:rPr lang="en-US" i="1" dirty="0"/>
              <a:t>Report card (5</a:t>
            </a:r>
            <a:r>
              <a:rPr lang="en-US" i="1" baseline="30000" dirty="0"/>
              <a:t>th</a:t>
            </a:r>
            <a:r>
              <a:rPr lang="en-US" i="1" dirty="0"/>
              <a:t> Cycle RHNA) shows how badly California is failing on affordable housing; LA Daily News 11-28-2021 </a:t>
            </a:r>
          </a:p>
          <a:p>
            <a:endParaRPr lang="en-US" sz="3200" dirty="0"/>
          </a:p>
          <a:p>
            <a:r>
              <a:rPr lang="en-US" sz="3200" b="1" dirty="0"/>
              <a:t>“Only 1,050 homes permitted statewide last year were considered affordable for purchase by people who live in the State’s 5.3 million low and very low-income households.”</a:t>
            </a:r>
          </a:p>
          <a:p>
            <a:endParaRPr lang="en-US" i="1" dirty="0"/>
          </a:p>
          <a:p>
            <a:pPr marL="342900" indent="-342900">
              <a:buFont typeface="Calibri" panose="020F0502020204030204" pitchFamily="34" charset="0"/>
              <a:buChar char="−"/>
            </a:pPr>
            <a:r>
              <a:rPr lang="en-US" i="1" dirty="0"/>
              <a:t>Report card (5</a:t>
            </a:r>
            <a:r>
              <a:rPr lang="en-US" i="1" baseline="30000" dirty="0"/>
              <a:t>th</a:t>
            </a:r>
            <a:r>
              <a:rPr lang="en-US" i="1" dirty="0"/>
              <a:t> Cycle RHNA) shows how badly California is failing on affordable housing; LA Daily News 11-28-2021 </a:t>
            </a:r>
          </a:p>
        </p:txBody>
      </p:sp>
      <p:sp>
        <p:nvSpPr>
          <p:cNvPr id="5" name="Footer Placeholder 4"/>
          <p:cNvSpPr>
            <a:spLocks noGrp="1"/>
          </p:cNvSpPr>
          <p:nvPr>
            <p:ph type="ftr" sz="quarter" idx="11"/>
          </p:nvPr>
        </p:nvSpPr>
        <p:spPr/>
        <p:txBody>
          <a:bodyPr/>
          <a:lstStyle/>
          <a:p>
            <a:r>
              <a:rPr lang="en-US"/>
              <a:t>UNITED NEIGHBORS</a:t>
            </a:r>
          </a:p>
        </p:txBody>
      </p:sp>
      <p:sp>
        <p:nvSpPr>
          <p:cNvPr id="6" name="Slide Number Placeholder 5"/>
          <p:cNvSpPr>
            <a:spLocks noGrp="1"/>
          </p:cNvSpPr>
          <p:nvPr>
            <p:ph type="sldNum" sz="quarter" idx="12"/>
          </p:nvPr>
        </p:nvSpPr>
        <p:spPr/>
        <p:txBody>
          <a:bodyPr/>
          <a:lstStyle/>
          <a:p>
            <a:fld id="{956F0B1F-94F5-4156-84AC-66C907ADFE0C}" type="slidenum">
              <a:rPr lang="en-US" smtClean="0"/>
              <a:t>14</a:t>
            </a:fld>
            <a:endParaRPr lang="en-US"/>
          </a:p>
        </p:txBody>
      </p:sp>
    </p:spTree>
    <p:extLst>
      <p:ext uri="{BB962C8B-B14F-4D97-AF65-F5344CB8AC3E}">
        <p14:creationId xmlns:p14="http://schemas.microsoft.com/office/powerpoint/2010/main" val="216099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92939A-AB8D-42D2-BC18-A4DDC5772CB3}"/>
              </a:ext>
            </a:extLst>
          </p:cNvPr>
          <p:cNvPicPr>
            <a:picLocks noChangeAspect="1"/>
          </p:cNvPicPr>
          <p:nvPr/>
        </p:nvPicPr>
        <p:blipFill rotWithShape="1">
          <a:blip r:embed="rId2"/>
          <a:srcRect t="10259"/>
          <a:stretch/>
        </p:blipFill>
        <p:spPr>
          <a:xfrm>
            <a:off x="762000" y="1676399"/>
            <a:ext cx="7315200" cy="4763017"/>
          </a:xfrm>
          <a:prstGeom prst="rect">
            <a:avLst/>
          </a:prstGeom>
        </p:spPr>
      </p:pic>
      <p:sp>
        <p:nvSpPr>
          <p:cNvPr id="9" name="TextBox 8">
            <a:extLst>
              <a:ext uri="{FF2B5EF4-FFF2-40B4-BE49-F238E27FC236}">
                <a16:creationId xmlns:a16="http://schemas.microsoft.com/office/drawing/2014/main" id="{BB4AFF76-A4A7-4619-ACE0-59D0045E3B0E}"/>
              </a:ext>
            </a:extLst>
          </p:cNvPr>
          <p:cNvSpPr txBox="1"/>
          <p:nvPr/>
        </p:nvSpPr>
        <p:spPr>
          <a:xfrm>
            <a:off x="170766" y="228600"/>
            <a:ext cx="8592234" cy="1600438"/>
          </a:xfrm>
          <a:prstGeom prst="rect">
            <a:avLst/>
          </a:prstGeom>
          <a:noFill/>
        </p:spPr>
        <p:txBody>
          <a:bodyPr wrap="square" rtlCol="0">
            <a:spAutoFit/>
          </a:bodyPr>
          <a:lstStyle/>
          <a:p>
            <a:pPr algn="ctr"/>
            <a:r>
              <a:rPr lang="en-US" sz="2800" b="1" dirty="0"/>
              <a:t>With housing becoming a corporate investment asset, </a:t>
            </a:r>
          </a:p>
          <a:p>
            <a:pPr algn="ctr"/>
            <a:r>
              <a:rPr lang="en-US" sz="2800" b="1" dirty="0"/>
              <a:t>land value appreciation is what matters...</a:t>
            </a:r>
          </a:p>
          <a:p>
            <a:pPr algn="ctr"/>
            <a:r>
              <a:rPr lang="en-US" sz="1400" b="1" dirty="0"/>
              <a:t> </a:t>
            </a:r>
          </a:p>
          <a:p>
            <a:pPr algn="ctr"/>
            <a:r>
              <a:rPr lang="en-US" sz="2800" b="1" i="1" dirty="0"/>
              <a:t>INVESTORS CAN AND DO LEAVE PROPERTIES VACANT</a:t>
            </a:r>
          </a:p>
        </p:txBody>
      </p:sp>
      <p:sp>
        <p:nvSpPr>
          <p:cNvPr id="5" name="TextBox 4">
            <a:extLst>
              <a:ext uri="{FF2B5EF4-FFF2-40B4-BE49-F238E27FC236}">
                <a16:creationId xmlns:a16="http://schemas.microsoft.com/office/drawing/2014/main" id="{D92A501F-AE04-4AED-AC2A-3AEE43C92DFB}"/>
              </a:ext>
            </a:extLst>
          </p:cNvPr>
          <p:cNvSpPr txBox="1"/>
          <p:nvPr/>
        </p:nvSpPr>
        <p:spPr>
          <a:xfrm>
            <a:off x="4985657" y="2362200"/>
            <a:ext cx="2558143" cy="1015663"/>
          </a:xfrm>
          <a:prstGeom prst="rect">
            <a:avLst/>
          </a:prstGeom>
          <a:noFill/>
        </p:spPr>
        <p:txBody>
          <a:bodyPr wrap="square" rtlCol="0">
            <a:spAutoFit/>
          </a:bodyPr>
          <a:lstStyle/>
          <a:p>
            <a:pPr algn="ctr"/>
            <a:r>
              <a:rPr lang="en-US" sz="2000" b="1" i="1" dirty="0">
                <a:solidFill>
                  <a:srgbClr val="C00000"/>
                </a:solidFill>
              </a:rPr>
              <a:t>VACANCY RATES ON </a:t>
            </a:r>
            <a:r>
              <a:rPr lang="en-US" sz="2000" b="1" i="1" u="sng" dirty="0">
                <a:solidFill>
                  <a:srgbClr val="C00000"/>
                </a:solidFill>
              </a:rPr>
              <a:t>CAPACITY ADDED</a:t>
            </a:r>
            <a:r>
              <a:rPr lang="en-US" sz="2000" b="1" i="1" dirty="0">
                <a:solidFill>
                  <a:srgbClr val="C00000"/>
                </a:solidFill>
              </a:rPr>
              <a:t> SINCE 1970</a:t>
            </a:r>
            <a:endParaRPr lang="en-US" sz="2000" i="1" dirty="0">
              <a:solidFill>
                <a:srgbClr val="C00000"/>
              </a:solidFill>
            </a:endParaRPr>
          </a:p>
        </p:txBody>
      </p:sp>
      <p:sp>
        <p:nvSpPr>
          <p:cNvPr id="6" name="TextBox 5">
            <a:extLst>
              <a:ext uri="{FF2B5EF4-FFF2-40B4-BE49-F238E27FC236}">
                <a16:creationId xmlns:a16="http://schemas.microsoft.com/office/drawing/2014/main" id="{E96D1A51-B5A2-495D-AFA2-788D63C72E6C}"/>
              </a:ext>
            </a:extLst>
          </p:cNvPr>
          <p:cNvSpPr txBox="1"/>
          <p:nvPr/>
        </p:nvSpPr>
        <p:spPr>
          <a:xfrm>
            <a:off x="533400" y="6400800"/>
            <a:ext cx="1905000" cy="246221"/>
          </a:xfrm>
          <a:prstGeom prst="rect">
            <a:avLst/>
          </a:prstGeom>
          <a:noFill/>
        </p:spPr>
        <p:txBody>
          <a:bodyPr wrap="square" rtlCol="0">
            <a:spAutoFit/>
          </a:bodyPr>
          <a:lstStyle/>
          <a:p>
            <a:r>
              <a:rPr lang="en-US" sz="1000" i="1" dirty="0"/>
              <a:t>Data Source:  2020 US Census</a:t>
            </a:r>
          </a:p>
        </p:txBody>
      </p:sp>
    </p:spTree>
    <p:extLst>
      <p:ext uri="{BB962C8B-B14F-4D97-AF65-F5344CB8AC3E}">
        <p14:creationId xmlns:p14="http://schemas.microsoft.com/office/powerpoint/2010/main" val="167672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16</a:t>
            </a:fld>
            <a:endParaRPr lang="en-US"/>
          </a:p>
        </p:txBody>
      </p:sp>
      <p:pic>
        <p:nvPicPr>
          <p:cNvPr id="7" name="Picture 6" descr="A black and white sign&#10;&#10;Description automatically generated with medium confidence">
            <a:extLst>
              <a:ext uri="{FF2B5EF4-FFF2-40B4-BE49-F238E27FC236}">
                <a16:creationId xmlns:a16="http://schemas.microsoft.com/office/drawing/2014/main" id="{E04B1E05-22B6-4955-85B9-572CDC4C5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219200"/>
            <a:ext cx="1554480" cy="613611"/>
          </a:xfrm>
          <a:prstGeom prst="rect">
            <a:avLst/>
          </a:prstGeom>
        </p:spPr>
      </p:pic>
      <p:sp>
        <p:nvSpPr>
          <p:cNvPr id="4" name="TextBox 3">
            <a:extLst>
              <a:ext uri="{FF2B5EF4-FFF2-40B4-BE49-F238E27FC236}">
                <a16:creationId xmlns:a16="http://schemas.microsoft.com/office/drawing/2014/main" id="{8FA14539-86CA-46AC-AE0B-3EB562D3F4DF}"/>
              </a:ext>
            </a:extLst>
          </p:cNvPr>
          <p:cNvSpPr txBox="1"/>
          <p:nvPr/>
        </p:nvSpPr>
        <p:spPr>
          <a:xfrm>
            <a:off x="914400" y="2134612"/>
            <a:ext cx="7315200" cy="3046988"/>
          </a:xfrm>
          <a:prstGeom prst="rect">
            <a:avLst/>
          </a:prstGeom>
          <a:noFill/>
        </p:spPr>
        <p:txBody>
          <a:bodyPr wrap="square" rtlCol="0">
            <a:spAutoFit/>
          </a:bodyPr>
          <a:lstStyle/>
          <a:p>
            <a:pPr algn="ctr"/>
            <a:r>
              <a:rPr lang="en-US" sz="4800" b="1" dirty="0"/>
              <a:t>Is RHNA Really About Providing The Needed</a:t>
            </a:r>
          </a:p>
          <a:p>
            <a:pPr algn="ctr"/>
            <a:endParaRPr lang="en-US" sz="4800" b="1" dirty="0"/>
          </a:p>
          <a:p>
            <a:pPr algn="ctr"/>
            <a:r>
              <a:rPr lang="en-US" sz="4800" b="1" dirty="0"/>
              <a:t>AFFORDABLE HOUSING?</a:t>
            </a:r>
          </a:p>
        </p:txBody>
      </p:sp>
    </p:spTree>
    <p:extLst>
      <p:ext uri="{BB962C8B-B14F-4D97-AF65-F5344CB8AC3E}">
        <p14:creationId xmlns:p14="http://schemas.microsoft.com/office/powerpoint/2010/main" val="155669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4BC280-87B6-4322-8500-93E390D37AFB}"/>
              </a:ext>
            </a:extLst>
          </p:cNvPr>
          <p:cNvPicPr>
            <a:picLocks noChangeAspect="1"/>
          </p:cNvPicPr>
          <p:nvPr/>
        </p:nvPicPr>
        <p:blipFill rotWithShape="1">
          <a:blip r:embed="rId2"/>
          <a:srcRect t="13292"/>
          <a:stretch/>
        </p:blipFill>
        <p:spPr>
          <a:xfrm>
            <a:off x="685801" y="1633210"/>
            <a:ext cx="7452016" cy="4691390"/>
          </a:xfrm>
          <a:prstGeom prst="rect">
            <a:avLst/>
          </a:prstGeom>
        </p:spPr>
      </p:pic>
      <p:sp>
        <p:nvSpPr>
          <p:cNvPr id="4" name="TextBox 3">
            <a:extLst>
              <a:ext uri="{FF2B5EF4-FFF2-40B4-BE49-F238E27FC236}">
                <a16:creationId xmlns:a16="http://schemas.microsoft.com/office/drawing/2014/main" id="{17FB436E-E286-4515-9B68-926FF37E9D51}"/>
              </a:ext>
            </a:extLst>
          </p:cNvPr>
          <p:cNvSpPr txBox="1"/>
          <p:nvPr/>
        </p:nvSpPr>
        <p:spPr>
          <a:xfrm>
            <a:off x="533400" y="6248400"/>
            <a:ext cx="5715000" cy="461665"/>
          </a:xfrm>
          <a:prstGeom prst="rect">
            <a:avLst/>
          </a:prstGeom>
          <a:noFill/>
        </p:spPr>
        <p:txBody>
          <a:bodyPr wrap="square" rtlCol="0">
            <a:spAutoFit/>
          </a:bodyPr>
          <a:lstStyle/>
          <a:p>
            <a:r>
              <a:rPr lang="en-US" sz="800" b="1" i="1" dirty="0"/>
              <a:t>Data Sources:  </a:t>
            </a:r>
          </a:p>
          <a:p>
            <a:r>
              <a:rPr lang="en-US" sz="800" i="1" dirty="0"/>
              <a:t>RHNA Mandate: CA HCD </a:t>
            </a:r>
            <a:r>
              <a:rPr lang="en-US" sz="800" i="1" dirty="0">
                <a:hlinkClick r:id="rId3"/>
              </a:rPr>
              <a:t>https://www.hcd.ca.gov/community-development/rhna/index.shtml#6thcycle</a:t>
            </a:r>
            <a:endParaRPr lang="en-US" sz="800" i="1" dirty="0"/>
          </a:p>
          <a:p>
            <a:r>
              <a:rPr lang="en-US" sz="800" i="1" dirty="0"/>
              <a:t>Permits: </a:t>
            </a:r>
            <a:r>
              <a:rPr lang="en-US" sz="800" i="1" dirty="0">
                <a:hlinkClick r:id="rId4"/>
              </a:rPr>
              <a:t>https://www.dailynews.com/2021/11/28/report-card-shows-how-badly-california-is-failing-on-affordable-housing/</a:t>
            </a:r>
            <a:endParaRPr lang="en-US" sz="800" i="1" dirty="0"/>
          </a:p>
        </p:txBody>
      </p:sp>
      <p:sp>
        <p:nvSpPr>
          <p:cNvPr id="6" name="Oval 5">
            <a:extLst>
              <a:ext uri="{FF2B5EF4-FFF2-40B4-BE49-F238E27FC236}">
                <a16:creationId xmlns:a16="http://schemas.microsoft.com/office/drawing/2014/main" id="{37CCE3C7-63D0-4BB7-BCDF-F7048F6B07F1}"/>
              </a:ext>
            </a:extLst>
          </p:cNvPr>
          <p:cNvSpPr/>
          <p:nvPr/>
        </p:nvSpPr>
        <p:spPr>
          <a:xfrm>
            <a:off x="2234514" y="1798763"/>
            <a:ext cx="447315" cy="4668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55699A9-6FBA-4412-919E-1B72BD93EF53}"/>
              </a:ext>
            </a:extLst>
          </p:cNvPr>
          <p:cNvSpPr/>
          <p:nvPr/>
        </p:nvSpPr>
        <p:spPr>
          <a:xfrm>
            <a:off x="4323627" y="3789850"/>
            <a:ext cx="486859" cy="4905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C8A7FE4-7021-4D01-81A5-3A5C2FB6AEB5}"/>
              </a:ext>
            </a:extLst>
          </p:cNvPr>
          <p:cNvSpPr/>
          <p:nvPr/>
        </p:nvSpPr>
        <p:spPr>
          <a:xfrm>
            <a:off x="6410686" y="3778752"/>
            <a:ext cx="486859" cy="49058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Brace 1">
            <a:extLst>
              <a:ext uri="{FF2B5EF4-FFF2-40B4-BE49-F238E27FC236}">
                <a16:creationId xmlns:a16="http://schemas.microsoft.com/office/drawing/2014/main" id="{F370A6B9-E562-4935-8B0F-CBB5CC30CDEF}"/>
              </a:ext>
            </a:extLst>
          </p:cNvPr>
          <p:cNvSpPr/>
          <p:nvPr/>
        </p:nvSpPr>
        <p:spPr>
          <a:xfrm>
            <a:off x="1624916" y="4995896"/>
            <a:ext cx="152400" cy="438818"/>
          </a:xfrm>
          <a:prstGeom prst="leftBrace">
            <a:avLst>
              <a:gd name="adj1" fmla="val 8333"/>
              <a:gd name="adj2" fmla="val 6765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286ADCE1-48AF-487F-827F-63DEB6A6F7BE}"/>
              </a:ext>
            </a:extLst>
          </p:cNvPr>
          <p:cNvSpPr txBox="1"/>
          <p:nvPr/>
        </p:nvSpPr>
        <p:spPr>
          <a:xfrm>
            <a:off x="1044973" y="5159394"/>
            <a:ext cx="685800" cy="230832"/>
          </a:xfrm>
          <a:prstGeom prst="rect">
            <a:avLst/>
          </a:prstGeom>
          <a:noFill/>
        </p:spPr>
        <p:txBody>
          <a:bodyPr wrap="square" rtlCol="0">
            <a:spAutoFit/>
          </a:bodyPr>
          <a:lstStyle/>
          <a:p>
            <a:pPr algn="ctr"/>
            <a:r>
              <a:rPr lang="en-US" sz="900" b="1" i="1" dirty="0">
                <a:solidFill>
                  <a:srgbClr val="C00000"/>
                </a:solidFill>
              </a:rPr>
              <a:t>671,750</a:t>
            </a:r>
          </a:p>
        </p:txBody>
      </p:sp>
      <p:sp>
        <p:nvSpPr>
          <p:cNvPr id="14" name="Left Brace 13">
            <a:extLst>
              <a:ext uri="{FF2B5EF4-FFF2-40B4-BE49-F238E27FC236}">
                <a16:creationId xmlns:a16="http://schemas.microsoft.com/office/drawing/2014/main" id="{9E631039-5D2C-4171-965C-7CE0005E6BF9}"/>
              </a:ext>
            </a:extLst>
          </p:cNvPr>
          <p:cNvSpPr/>
          <p:nvPr/>
        </p:nvSpPr>
        <p:spPr>
          <a:xfrm rot="10800000">
            <a:off x="7334973" y="4986008"/>
            <a:ext cx="152400" cy="457201"/>
          </a:xfrm>
          <a:prstGeom prst="leftBrace">
            <a:avLst>
              <a:gd name="adj1" fmla="val 8333"/>
              <a:gd name="adj2" fmla="val 27788"/>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4B89785-B25F-4217-B652-C84485FA9864}"/>
              </a:ext>
            </a:extLst>
          </p:cNvPr>
          <p:cNvSpPr txBox="1"/>
          <p:nvPr/>
        </p:nvSpPr>
        <p:spPr>
          <a:xfrm>
            <a:off x="7380681" y="5197726"/>
            <a:ext cx="685800" cy="230832"/>
          </a:xfrm>
          <a:prstGeom prst="rect">
            <a:avLst/>
          </a:prstGeom>
          <a:noFill/>
        </p:spPr>
        <p:txBody>
          <a:bodyPr wrap="square" rtlCol="0">
            <a:spAutoFit/>
          </a:bodyPr>
          <a:lstStyle/>
          <a:p>
            <a:pPr algn="ctr"/>
            <a:r>
              <a:rPr lang="en-US" sz="900" b="1" i="1" dirty="0">
                <a:solidFill>
                  <a:srgbClr val="C00000"/>
                </a:solidFill>
              </a:rPr>
              <a:t>671,750</a:t>
            </a:r>
          </a:p>
        </p:txBody>
      </p:sp>
      <p:sp>
        <p:nvSpPr>
          <p:cNvPr id="16" name="Left Brace 15">
            <a:extLst>
              <a:ext uri="{FF2B5EF4-FFF2-40B4-BE49-F238E27FC236}">
                <a16:creationId xmlns:a16="http://schemas.microsoft.com/office/drawing/2014/main" id="{A6BE04B0-30DF-4830-BA59-F90D6100A294}"/>
              </a:ext>
            </a:extLst>
          </p:cNvPr>
          <p:cNvSpPr/>
          <p:nvPr/>
        </p:nvSpPr>
        <p:spPr>
          <a:xfrm>
            <a:off x="3743686" y="5357124"/>
            <a:ext cx="152400" cy="91029"/>
          </a:xfrm>
          <a:prstGeom prst="leftBrace">
            <a:avLst>
              <a:gd name="adj1" fmla="val 8333"/>
              <a:gd name="adj2" fmla="val 71221"/>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E3FF8DFA-4789-4FD7-B2AE-B443E671D254}"/>
              </a:ext>
            </a:extLst>
          </p:cNvPr>
          <p:cNvSpPr txBox="1"/>
          <p:nvPr/>
        </p:nvSpPr>
        <p:spPr>
          <a:xfrm>
            <a:off x="3198344" y="5303814"/>
            <a:ext cx="685800" cy="230832"/>
          </a:xfrm>
          <a:prstGeom prst="rect">
            <a:avLst/>
          </a:prstGeom>
          <a:noFill/>
        </p:spPr>
        <p:txBody>
          <a:bodyPr wrap="square" rtlCol="0">
            <a:spAutoFit/>
          </a:bodyPr>
          <a:lstStyle/>
          <a:p>
            <a:pPr algn="ctr"/>
            <a:r>
              <a:rPr lang="en-US" sz="900" b="1" i="1" dirty="0">
                <a:solidFill>
                  <a:srgbClr val="C00000"/>
                </a:solidFill>
              </a:rPr>
              <a:t>172,681</a:t>
            </a:r>
          </a:p>
        </p:txBody>
      </p:sp>
      <p:cxnSp>
        <p:nvCxnSpPr>
          <p:cNvPr id="19" name="Straight Arrow Connector 18">
            <a:extLst>
              <a:ext uri="{FF2B5EF4-FFF2-40B4-BE49-F238E27FC236}">
                <a16:creationId xmlns:a16="http://schemas.microsoft.com/office/drawing/2014/main" id="{2F941F5D-1D51-47C2-B489-3DF49CF18695}"/>
              </a:ext>
            </a:extLst>
          </p:cNvPr>
          <p:cNvCxnSpPr>
            <a:cxnSpLocks/>
            <a:stCxn id="7" idx="6"/>
          </p:cNvCxnSpPr>
          <p:nvPr/>
        </p:nvCxnSpPr>
        <p:spPr>
          <a:xfrm>
            <a:off x="4810486" y="4035144"/>
            <a:ext cx="15903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F7F0388-6903-417F-98A9-1A96300B58B7}"/>
              </a:ext>
            </a:extLst>
          </p:cNvPr>
          <p:cNvSpPr txBox="1"/>
          <p:nvPr/>
        </p:nvSpPr>
        <p:spPr>
          <a:xfrm>
            <a:off x="152400" y="228600"/>
            <a:ext cx="8839200" cy="646331"/>
          </a:xfrm>
          <a:prstGeom prst="rect">
            <a:avLst/>
          </a:prstGeom>
          <a:noFill/>
        </p:spPr>
        <p:txBody>
          <a:bodyPr wrap="square" rtlCol="0">
            <a:spAutoFit/>
          </a:bodyPr>
          <a:lstStyle/>
          <a:p>
            <a:r>
              <a:rPr lang="en-US" b="1" dirty="0"/>
              <a:t>The stated 5</a:t>
            </a:r>
            <a:r>
              <a:rPr lang="en-US" b="1" baseline="30000" dirty="0"/>
              <a:t>th</a:t>
            </a:r>
            <a:r>
              <a:rPr lang="en-US" b="1" dirty="0"/>
              <a:t> Cycle RHNA Mandate required a 58% Affordable unit to total unit ratio which was economically infeasible without direct subsidies.</a:t>
            </a:r>
          </a:p>
        </p:txBody>
      </p:sp>
      <p:sp>
        <p:nvSpPr>
          <p:cNvPr id="20" name="TextBox 19">
            <a:extLst>
              <a:ext uri="{FF2B5EF4-FFF2-40B4-BE49-F238E27FC236}">
                <a16:creationId xmlns:a16="http://schemas.microsoft.com/office/drawing/2014/main" id="{E22570E5-2E36-4A71-B0B8-66E53D6F9E3A}"/>
              </a:ext>
            </a:extLst>
          </p:cNvPr>
          <p:cNvSpPr txBox="1"/>
          <p:nvPr/>
        </p:nvSpPr>
        <p:spPr>
          <a:xfrm>
            <a:off x="3276600" y="1447800"/>
            <a:ext cx="2590800" cy="307777"/>
          </a:xfrm>
          <a:prstGeom prst="rect">
            <a:avLst/>
          </a:prstGeom>
          <a:noFill/>
        </p:spPr>
        <p:txBody>
          <a:bodyPr wrap="square" rtlCol="0">
            <a:spAutoFit/>
          </a:bodyPr>
          <a:lstStyle/>
          <a:p>
            <a:pPr algn="ctr"/>
            <a:r>
              <a:rPr lang="en-US" sz="1400" b="1" i="1" dirty="0"/>
              <a:t>5</a:t>
            </a:r>
            <a:r>
              <a:rPr lang="en-US" sz="1400" b="1" i="1" baseline="30000" dirty="0"/>
              <a:t>th</a:t>
            </a:r>
            <a:r>
              <a:rPr lang="en-US" sz="1400" b="1" i="1" dirty="0"/>
              <a:t> Cycle Statewide RHNA Units</a:t>
            </a:r>
            <a:endParaRPr lang="en-US" sz="2400" b="1" i="1" dirty="0"/>
          </a:p>
        </p:txBody>
      </p:sp>
    </p:spTree>
    <p:extLst>
      <p:ext uri="{BB962C8B-B14F-4D97-AF65-F5344CB8AC3E}">
        <p14:creationId xmlns:p14="http://schemas.microsoft.com/office/powerpoint/2010/main" val="2255280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A3B3A-5745-44AB-A230-9CF72A727571}"/>
              </a:ext>
            </a:extLst>
          </p:cNvPr>
          <p:cNvPicPr>
            <a:picLocks noChangeAspect="1"/>
          </p:cNvPicPr>
          <p:nvPr/>
        </p:nvPicPr>
        <p:blipFill rotWithShape="1">
          <a:blip r:embed="rId2"/>
          <a:srcRect t="9999"/>
          <a:stretch/>
        </p:blipFill>
        <p:spPr>
          <a:xfrm>
            <a:off x="447953" y="1368692"/>
            <a:ext cx="7934047" cy="5184508"/>
          </a:xfrm>
          <a:prstGeom prst="rect">
            <a:avLst/>
          </a:prstGeom>
        </p:spPr>
      </p:pic>
      <p:sp>
        <p:nvSpPr>
          <p:cNvPr id="4" name="Oval 3">
            <a:extLst>
              <a:ext uri="{FF2B5EF4-FFF2-40B4-BE49-F238E27FC236}">
                <a16:creationId xmlns:a16="http://schemas.microsoft.com/office/drawing/2014/main" id="{AE6E9CFE-2C24-42A0-A64F-DCDC4F78B313}"/>
              </a:ext>
            </a:extLst>
          </p:cNvPr>
          <p:cNvSpPr/>
          <p:nvPr/>
        </p:nvSpPr>
        <p:spPr>
          <a:xfrm>
            <a:off x="2318011" y="1736119"/>
            <a:ext cx="466788" cy="4572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a:extLst>
              <a:ext uri="{FF2B5EF4-FFF2-40B4-BE49-F238E27FC236}">
                <a16:creationId xmlns:a16="http://schemas.microsoft.com/office/drawing/2014/main" id="{BDAC04A1-96D8-496D-AD13-6BEB35D2AA96}"/>
              </a:ext>
            </a:extLst>
          </p:cNvPr>
          <p:cNvSpPr/>
          <p:nvPr/>
        </p:nvSpPr>
        <p:spPr>
          <a:xfrm>
            <a:off x="1765498" y="4667972"/>
            <a:ext cx="97903" cy="914400"/>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4445FFF5-5CFB-4A1E-BB14-4DB00ED08378}"/>
              </a:ext>
            </a:extLst>
          </p:cNvPr>
          <p:cNvSpPr txBox="1"/>
          <p:nvPr/>
        </p:nvSpPr>
        <p:spPr>
          <a:xfrm>
            <a:off x="1096458" y="4988676"/>
            <a:ext cx="706288" cy="246221"/>
          </a:xfrm>
          <a:prstGeom prst="rect">
            <a:avLst/>
          </a:prstGeom>
          <a:noFill/>
        </p:spPr>
        <p:txBody>
          <a:bodyPr wrap="square" rtlCol="0">
            <a:spAutoFit/>
          </a:bodyPr>
          <a:lstStyle/>
          <a:p>
            <a:pPr algn="r"/>
            <a:r>
              <a:rPr lang="en-US" sz="1000" b="1" i="1" dirty="0">
                <a:solidFill>
                  <a:srgbClr val="C00000"/>
                </a:solidFill>
              </a:rPr>
              <a:t>1,319,056</a:t>
            </a:r>
          </a:p>
        </p:txBody>
      </p:sp>
      <p:sp>
        <p:nvSpPr>
          <p:cNvPr id="19" name="Oval 18">
            <a:extLst>
              <a:ext uri="{FF2B5EF4-FFF2-40B4-BE49-F238E27FC236}">
                <a16:creationId xmlns:a16="http://schemas.microsoft.com/office/drawing/2014/main" id="{DD989682-3F54-4FB1-83FE-F516891754ED}"/>
              </a:ext>
            </a:extLst>
          </p:cNvPr>
          <p:cNvSpPr/>
          <p:nvPr/>
        </p:nvSpPr>
        <p:spPr>
          <a:xfrm>
            <a:off x="6442200" y="4076495"/>
            <a:ext cx="415800" cy="428382"/>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Brace 11">
            <a:extLst>
              <a:ext uri="{FF2B5EF4-FFF2-40B4-BE49-F238E27FC236}">
                <a16:creationId xmlns:a16="http://schemas.microsoft.com/office/drawing/2014/main" id="{4315DB2A-336D-4AA1-8280-83D8096844C7}"/>
              </a:ext>
            </a:extLst>
          </p:cNvPr>
          <p:cNvSpPr/>
          <p:nvPr/>
        </p:nvSpPr>
        <p:spPr>
          <a:xfrm>
            <a:off x="3819063" y="5367945"/>
            <a:ext cx="143694" cy="228599"/>
          </a:xfrm>
          <a:prstGeom prst="lef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06400EDC-DB3D-47DB-927E-4C2C600C7924}"/>
              </a:ext>
            </a:extLst>
          </p:cNvPr>
          <p:cNvSpPr txBox="1"/>
          <p:nvPr/>
        </p:nvSpPr>
        <p:spPr>
          <a:xfrm>
            <a:off x="3161209" y="5410200"/>
            <a:ext cx="706288" cy="230832"/>
          </a:xfrm>
          <a:prstGeom prst="rect">
            <a:avLst/>
          </a:prstGeom>
          <a:noFill/>
        </p:spPr>
        <p:txBody>
          <a:bodyPr wrap="square" rtlCol="0">
            <a:spAutoFit/>
          </a:bodyPr>
          <a:lstStyle/>
          <a:p>
            <a:pPr algn="r"/>
            <a:r>
              <a:rPr lang="en-US" sz="900" b="1" i="1" dirty="0">
                <a:solidFill>
                  <a:srgbClr val="C00000"/>
                </a:solidFill>
              </a:rPr>
              <a:t>345,698</a:t>
            </a:r>
          </a:p>
        </p:txBody>
      </p:sp>
      <p:sp>
        <p:nvSpPr>
          <p:cNvPr id="16" name="TextBox 15">
            <a:extLst>
              <a:ext uri="{FF2B5EF4-FFF2-40B4-BE49-F238E27FC236}">
                <a16:creationId xmlns:a16="http://schemas.microsoft.com/office/drawing/2014/main" id="{56CBE633-2D28-4E09-ADF0-CFBE39B3C523}"/>
              </a:ext>
            </a:extLst>
          </p:cNvPr>
          <p:cNvSpPr txBox="1"/>
          <p:nvPr/>
        </p:nvSpPr>
        <p:spPr>
          <a:xfrm>
            <a:off x="457200" y="6443246"/>
            <a:ext cx="4648200" cy="338554"/>
          </a:xfrm>
          <a:prstGeom prst="rect">
            <a:avLst/>
          </a:prstGeom>
          <a:noFill/>
        </p:spPr>
        <p:txBody>
          <a:bodyPr wrap="square" rtlCol="0">
            <a:spAutoFit/>
          </a:bodyPr>
          <a:lstStyle/>
          <a:p>
            <a:r>
              <a:rPr lang="en-US" sz="800" b="1" i="1" dirty="0"/>
              <a:t>Data Sources:  </a:t>
            </a:r>
          </a:p>
          <a:p>
            <a:r>
              <a:rPr lang="en-US" sz="800" i="1" dirty="0"/>
              <a:t>RHNA Mandate: CA HCD </a:t>
            </a:r>
            <a:r>
              <a:rPr lang="en-US" sz="800" i="1" dirty="0">
                <a:hlinkClick r:id="rId3"/>
              </a:rPr>
              <a:t>https://www.hcd.ca.gov/community-development/rhna/index.shtml#6thcycle</a:t>
            </a:r>
            <a:endParaRPr lang="en-US" sz="800" i="1" dirty="0"/>
          </a:p>
        </p:txBody>
      </p:sp>
      <p:sp>
        <p:nvSpPr>
          <p:cNvPr id="17" name="TextBox 16">
            <a:extLst>
              <a:ext uri="{FF2B5EF4-FFF2-40B4-BE49-F238E27FC236}">
                <a16:creationId xmlns:a16="http://schemas.microsoft.com/office/drawing/2014/main" id="{A35500C8-2A5A-4038-8BE4-46ED6E613FBE}"/>
              </a:ext>
            </a:extLst>
          </p:cNvPr>
          <p:cNvSpPr txBox="1"/>
          <p:nvPr/>
        </p:nvSpPr>
        <p:spPr>
          <a:xfrm>
            <a:off x="120687" y="75218"/>
            <a:ext cx="8915400" cy="1077218"/>
          </a:xfrm>
          <a:prstGeom prst="rect">
            <a:avLst/>
          </a:prstGeom>
          <a:noFill/>
        </p:spPr>
        <p:txBody>
          <a:bodyPr wrap="square">
            <a:spAutoFit/>
          </a:bodyPr>
          <a:lstStyle/>
          <a:p>
            <a:r>
              <a:rPr lang="en-US" sz="2000" b="1" dirty="0"/>
              <a:t>Overproduction of Market Rate units in the 6</a:t>
            </a:r>
            <a:r>
              <a:rPr lang="en-US" sz="2000" b="1" baseline="30000" dirty="0"/>
              <a:t>th</a:t>
            </a:r>
            <a:r>
              <a:rPr lang="en-US" sz="2000" b="1" dirty="0"/>
              <a:t> Cycle RHNA will </a:t>
            </a:r>
            <a:r>
              <a:rPr lang="en-US" sz="2000" b="1" u="sng" dirty="0"/>
              <a:t>accelerate!</a:t>
            </a:r>
            <a:endParaRPr lang="en-US" sz="2000" b="1" dirty="0"/>
          </a:p>
          <a:p>
            <a:endParaRPr lang="en-US" sz="1200" b="1" dirty="0"/>
          </a:p>
          <a:p>
            <a:pPr marL="227013" indent="-227013">
              <a:buFont typeface="Arial" panose="020B0604020202020204" pitchFamily="34" charset="0"/>
              <a:buChar char="•"/>
            </a:pPr>
            <a:r>
              <a:rPr lang="en-US" sz="1600" b="1" dirty="0"/>
              <a:t>RHNA targets were DOUBLED in the 6</a:t>
            </a:r>
            <a:r>
              <a:rPr lang="en-US" sz="1600" b="1" baseline="30000" dirty="0"/>
              <a:t>th</a:t>
            </a:r>
            <a:r>
              <a:rPr lang="en-US" sz="1600" b="1" dirty="0"/>
              <a:t> Cycle to coincide with the implementation of ministerial approvals and upzoning… </a:t>
            </a:r>
          </a:p>
        </p:txBody>
      </p:sp>
      <p:sp>
        <p:nvSpPr>
          <p:cNvPr id="5" name="TextBox 4">
            <a:extLst>
              <a:ext uri="{FF2B5EF4-FFF2-40B4-BE49-F238E27FC236}">
                <a16:creationId xmlns:a16="http://schemas.microsoft.com/office/drawing/2014/main" id="{9E03968A-C14D-4965-8F34-77C08A52679D}"/>
              </a:ext>
            </a:extLst>
          </p:cNvPr>
          <p:cNvSpPr txBox="1"/>
          <p:nvPr/>
        </p:nvSpPr>
        <p:spPr>
          <a:xfrm>
            <a:off x="3048000" y="1371600"/>
            <a:ext cx="2514600" cy="307777"/>
          </a:xfrm>
          <a:prstGeom prst="rect">
            <a:avLst/>
          </a:prstGeom>
          <a:noFill/>
        </p:spPr>
        <p:txBody>
          <a:bodyPr wrap="square" rtlCol="0">
            <a:spAutoFit/>
          </a:bodyPr>
          <a:lstStyle/>
          <a:p>
            <a:pPr algn="ctr"/>
            <a:r>
              <a:rPr lang="en-US" sz="1400" b="1" i="1" dirty="0"/>
              <a:t>6</a:t>
            </a:r>
            <a:r>
              <a:rPr lang="en-US" sz="1400" b="1" i="1" baseline="30000" dirty="0"/>
              <a:t>th</a:t>
            </a:r>
            <a:r>
              <a:rPr lang="en-US" sz="1400" b="1" i="1" dirty="0"/>
              <a:t> Cycle Statewide RHNA Units</a:t>
            </a:r>
            <a:endParaRPr lang="en-US" sz="2400" b="1" i="1" dirty="0"/>
          </a:p>
        </p:txBody>
      </p:sp>
    </p:spTree>
    <p:extLst>
      <p:ext uri="{BB962C8B-B14F-4D97-AF65-F5344CB8AC3E}">
        <p14:creationId xmlns:p14="http://schemas.microsoft.com/office/powerpoint/2010/main" val="72357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9B99C0-3658-F949-AA7A-02E8635E8D70}"/>
              </a:ext>
            </a:extLst>
          </p:cNvPr>
          <p:cNvSpPr txBox="1"/>
          <p:nvPr/>
        </p:nvSpPr>
        <p:spPr>
          <a:xfrm>
            <a:off x="381000" y="387489"/>
            <a:ext cx="8382000" cy="5632311"/>
          </a:xfrm>
          <a:prstGeom prst="rect">
            <a:avLst/>
          </a:prstGeom>
          <a:noFill/>
        </p:spPr>
        <p:txBody>
          <a:bodyPr wrap="square" rtlCol="0">
            <a:spAutoFit/>
          </a:bodyPr>
          <a:lstStyle/>
          <a:p>
            <a:pPr marL="0" lvl="5" algn="ctr"/>
            <a:r>
              <a:rPr lang="en-US" sz="3600" b="1" dirty="0"/>
              <a:t>RENTS ARE IMPACTED BY HOUSING PURCHASE COST ESCALATION</a:t>
            </a:r>
          </a:p>
          <a:p>
            <a:pPr marL="0" lvl="5"/>
            <a:endParaRPr lang="en-US" sz="3600" dirty="0"/>
          </a:p>
          <a:p>
            <a:pPr marL="0" lvl="5"/>
            <a:r>
              <a:rPr lang="en-US" sz="3600" dirty="0"/>
              <a:t>The Dallas Federal Reserve Bank concluded that single family home prices were a leading indicator of an area’s rental prices with a two-year lag. Consequently...  </a:t>
            </a:r>
          </a:p>
          <a:p>
            <a:pPr marL="0" lvl="5"/>
            <a:endParaRPr lang="en-US" sz="3600" dirty="0"/>
          </a:p>
          <a:p>
            <a:pPr marL="0" lvl="5"/>
            <a:r>
              <a:rPr lang="en-US" sz="3600" b="1" i="1" dirty="0"/>
              <a:t>Policies that increase single family housing costs (e.g., upzoning) impact renters!</a:t>
            </a:r>
          </a:p>
        </p:txBody>
      </p:sp>
      <p:sp>
        <p:nvSpPr>
          <p:cNvPr id="3" name="Footer Placeholder 2"/>
          <p:cNvSpPr>
            <a:spLocks noGrp="1"/>
          </p:cNvSpPr>
          <p:nvPr>
            <p:ph type="ftr" sz="quarter" idx="11"/>
          </p:nvPr>
        </p:nvSpPr>
        <p:spPr/>
        <p:txBody>
          <a:bodyPr/>
          <a:lstStyle/>
          <a:p>
            <a:r>
              <a:rPr lang="en-US"/>
              <a:t>UNITED NEIGHBORS</a:t>
            </a:r>
          </a:p>
        </p:txBody>
      </p:sp>
      <p:sp>
        <p:nvSpPr>
          <p:cNvPr id="4" name="Slide Number Placeholder 3"/>
          <p:cNvSpPr>
            <a:spLocks noGrp="1"/>
          </p:cNvSpPr>
          <p:nvPr>
            <p:ph type="sldNum" sz="quarter" idx="12"/>
          </p:nvPr>
        </p:nvSpPr>
        <p:spPr/>
        <p:txBody>
          <a:bodyPr/>
          <a:lstStyle/>
          <a:p>
            <a:fld id="{956F0B1F-94F5-4156-84AC-66C907ADFE0C}" type="slidenum">
              <a:rPr lang="en-US" smtClean="0"/>
              <a:t>19</a:t>
            </a:fld>
            <a:endParaRPr lang="en-US"/>
          </a:p>
        </p:txBody>
      </p:sp>
    </p:spTree>
    <p:extLst>
      <p:ext uri="{BB962C8B-B14F-4D97-AF65-F5344CB8AC3E}">
        <p14:creationId xmlns:p14="http://schemas.microsoft.com/office/powerpoint/2010/main" val="76825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6921365" cy="535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F73C4C54-FB7A-E949-9DEE-47494061BB8A}"/>
              </a:ext>
            </a:extLst>
          </p:cNvPr>
          <p:cNvSpPr txBox="1"/>
          <p:nvPr/>
        </p:nvSpPr>
        <p:spPr>
          <a:xfrm>
            <a:off x="533400" y="5410200"/>
            <a:ext cx="8077200" cy="1877437"/>
          </a:xfrm>
          <a:prstGeom prst="rect">
            <a:avLst/>
          </a:prstGeom>
          <a:noFill/>
        </p:spPr>
        <p:txBody>
          <a:bodyPr wrap="square" rtlCol="0">
            <a:spAutoFit/>
          </a:bodyPr>
          <a:lstStyle/>
          <a:p>
            <a:pPr algn="ctr"/>
            <a:r>
              <a:rPr lang="en-US" sz="3600" b="1" dirty="0"/>
              <a:t>Is California Housing policy helping California residents?</a:t>
            </a:r>
          </a:p>
          <a:p>
            <a:pPr algn="ctr"/>
            <a:r>
              <a:rPr lang="en-US" sz="4400" b="1" dirty="0">
                <a:solidFill>
                  <a:schemeClr val="bg1"/>
                </a:solidFill>
              </a:rPr>
              <a:t> </a:t>
            </a:r>
          </a:p>
        </p:txBody>
      </p:sp>
      <p:sp>
        <p:nvSpPr>
          <p:cNvPr id="2" name="Footer Placeholder 1"/>
          <p:cNvSpPr>
            <a:spLocks noGrp="1"/>
          </p:cNvSpPr>
          <p:nvPr>
            <p:ph type="ftr" sz="quarter" idx="11"/>
          </p:nvPr>
        </p:nvSpPr>
        <p:spPr/>
        <p:txBody>
          <a:bodyPr/>
          <a:lstStyle/>
          <a:p>
            <a:r>
              <a:rPr lang="en-US" dirty="0"/>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2</a:t>
            </a:fld>
            <a:endParaRPr lang="en-US"/>
          </a:p>
        </p:txBody>
      </p:sp>
    </p:spTree>
    <p:extLst>
      <p:ext uri="{BB962C8B-B14F-4D97-AF65-F5344CB8AC3E}">
        <p14:creationId xmlns:p14="http://schemas.microsoft.com/office/powerpoint/2010/main" val="91400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UNITED NEIGHBORS\World Map-Not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5994" y="-380999"/>
            <a:ext cx="10652394" cy="7315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8200" y="3239631"/>
            <a:ext cx="6553200" cy="2246769"/>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42336" y="76200"/>
            <a:ext cx="8534400" cy="646331"/>
          </a:xfrm>
          <a:prstGeom prst="rect">
            <a:avLst/>
          </a:prstGeom>
        </p:spPr>
        <p:txBody>
          <a:bodyPr wrap="square">
            <a:spAutoFit/>
          </a:bodyPr>
          <a:lstStyle/>
          <a:p>
            <a:pPr lvl="1"/>
            <a:r>
              <a:rPr lang="en-US" sz="3600" b="1" dirty="0"/>
              <a:t>Affordable housing crisis is World-wide</a:t>
            </a:r>
            <a:endParaRPr lang="en-US" sz="3600" dirty="0"/>
          </a:p>
        </p:txBody>
      </p:sp>
      <p:sp>
        <p:nvSpPr>
          <p:cNvPr id="6" name="Rectangle 5"/>
          <p:cNvSpPr/>
          <p:nvPr/>
        </p:nvSpPr>
        <p:spPr>
          <a:xfrm>
            <a:off x="-304800" y="5429071"/>
            <a:ext cx="9067800" cy="1200329"/>
          </a:xfrm>
          <a:prstGeom prst="rect">
            <a:avLst/>
          </a:prstGeom>
        </p:spPr>
        <p:txBody>
          <a:bodyPr wrap="square">
            <a:spAutoFit/>
          </a:bodyPr>
          <a:lstStyle/>
          <a:p>
            <a:pPr lvl="1" algn="ctr"/>
            <a:r>
              <a:rPr lang="en-US" sz="3600" b="1" dirty="0"/>
              <a:t>Countries are scrambling to legislate against corporate take-over of their housing</a:t>
            </a:r>
            <a:endParaRPr lang="en-US" sz="3600" dirty="0"/>
          </a:p>
        </p:txBody>
      </p:sp>
      <p:sp>
        <p:nvSpPr>
          <p:cNvPr id="7" name="TextBox 6">
            <a:extLst>
              <a:ext uri="{FF2B5EF4-FFF2-40B4-BE49-F238E27FC236}">
                <a16:creationId xmlns:a16="http://schemas.microsoft.com/office/drawing/2014/main" id="{8D9433DB-6F52-E944-97B6-9420F291C5CE}"/>
              </a:ext>
            </a:extLst>
          </p:cNvPr>
          <p:cNvSpPr txBox="1"/>
          <p:nvPr/>
        </p:nvSpPr>
        <p:spPr>
          <a:xfrm>
            <a:off x="990600" y="3239631"/>
            <a:ext cx="6553200" cy="2246769"/>
          </a:xfrm>
          <a:prstGeom prst="rect">
            <a:avLst/>
          </a:prstGeom>
          <a:noFill/>
        </p:spPr>
        <p:txBody>
          <a:bodyPr wrap="square" rtlCol="0">
            <a:spAutoFit/>
          </a:bodyPr>
          <a:lstStyle/>
          <a:p>
            <a:r>
              <a:rPr lang="en-US" sz="2000" dirty="0"/>
              <a:t>“Across the world, families are being outbid on homes, and tenants struggle with steep rent increases and evictions.  Homelessness is now a global problem, even in countries with strong social support safety nets.  Non wage capital flooding into the housing markets is driving prices higher. Seemingly logical solutions like increasing housing supply and density only exacerbate the problem</a:t>
            </a:r>
            <a:r>
              <a:rPr lang="en-US" dirty="0"/>
              <a:t>.” Sharon Byrne</a:t>
            </a:r>
          </a:p>
        </p:txBody>
      </p:sp>
      <p:sp>
        <p:nvSpPr>
          <p:cNvPr id="3" name="Footer Placeholder 2"/>
          <p:cNvSpPr>
            <a:spLocks noGrp="1"/>
          </p:cNvSpPr>
          <p:nvPr>
            <p:ph type="ftr" sz="quarter" idx="11"/>
          </p:nvPr>
        </p:nvSpPr>
        <p:spPr/>
        <p:txBody>
          <a:bodyPr/>
          <a:lstStyle/>
          <a:p>
            <a:r>
              <a:rPr lang="en-US"/>
              <a:t>UNITED NEIGHBORS</a:t>
            </a:r>
          </a:p>
        </p:txBody>
      </p:sp>
      <p:sp>
        <p:nvSpPr>
          <p:cNvPr id="4" name="Slide Number Placeholder 3"/>
          <p:cNvSpPr>
            <a:spLocks noGrp="1"/>
          </p:cNvSpPr>
          <p:nvPr>
            <p:ph type="sldNum" sz="quarter" idx="12"/>
          </p:nvPr>
        </p:nvSpPr>
        <p:spPr/>
        <p:txBody>
          <a:bodyPr/>
          <a:lstStyle/>
          <a:p>
            <a:fld id="{956F0B1F-94F5-4156-84AC-66C907ADFE0C}" type="slidenum">
              <a:rPr lang="en-US" smtClean="0"/>
              <a:t>20</a:t>
            </a:fld>
            <a:endParaRPr lang="en-US"/>
          </a:p>
        </p:txBody>
      </p:sp>
    </p:spTree>
    <p:extLst>
      <p:ext uri="{BB962C8B-B14F-4D97-AF65-F5344CB8AC3E}">
        <p14:creationId xmlns:p14="http://schemas.microsoft.com/office/powerpoint/2010/main" val="41599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8000B-DD00-A448-9282-5EA0FC3572B7}"/>
              </a:ext>
            </a:extLst>
          </p:cNvPr>
          <p:cNvSpPr>
            <a:spLocks noGrp="1"/>
          </p:cNvSpPr>
          <p:nvPr>
            <p:ph type="title"/>
          </p:nvPr>
        </p:nvSpPr>
        <p:spPr>
          <a:xfrm>
            <a:off x="228600" y="882783"/>
            <a:ext cx="7886700" cy="994172"/>
          </a:xfrm>
        </p:spPr>
        <p:txBody>
          <a:bodyPr>
            <a:normAutofit/>
          </a:bodyPr>
          <a:lstStyle/>
          <a:p>
            <a:r>
              <a:rPr lang="en-US" sz="3600" b="1" dirty="0" err="1">
                <a:latin typeface="+mn-lt"/>
              </a:rPr>
              <a:t>Profitization</a:t>
            </a:r>
            <a:r>
              <a:rPr lang="en-US" sz="3600" b="1" dirty="0">
                <a:latin typeface="+mn-lt"/>
              </a:rPr>
              <a:t> Pushes People Out. </a:t>
            </a:r>
          </a:p>
        </p:txBody>
      </p:sp>
      <p:sp>
        <p:nvSpPr>
          <p:cNvPr id="3" name="Content Placeholder 2">
            <a:extLst>
              <a:ext uri="{FF2B5EF4-FFF2-40B4-BE49-F238E27FC236}">
                <a16:creationId xmlns:a16="http://schemas.microsoft.com/office/drawing/2014/main" id="{BEFA0E24-AE80-654A-B537-6AB5788E7509}"/>
              </a:ext>
            </a:extLst>
          </p:cNvPr>
          <p:cNvSpPr>
            <a:spLocks noGrp="1"/>
          </p:cNvSpPr>
          <p:nvPr>
            <p:ph idx="1"/>
          </p:nvPr>
        </p:nvSpPr>
        <p:spPr>
          <a:xfrm>
            <a:off x="152400" y="1752600"/>
            <a:ext cx="5334000" cy="4343400"/>
          </a:xfrm>
        </p:spPr>
        <p:txBody>
          <a:bodyPr>
            <a:normAutofit fontScale="92500" lnSpcReduction="10000"/>
          </a:bodyPr>
          <a:lstStyle/>
          <a:p>
            <a:pPr>
              <a:spcBef>
                <a:spcPts val="600"/>
              </a:spcBef>
              <a:spcAft>
                <a:spcPts val="600"/>
              </a:spcAft>
            </a:pPr>
            <a:r>
              <a:rPr lang="en-US" sz="2400" b="1" dirty="0"/>
              <a:t>Homelessness.</a:t>
            </a:r>
            <a:r>
              <a:rPr lang="en-US" sz="2400" dirty="0"/>
              <a:t> 10m estimated globally</a:t>
            </a:r>
          </a:p>
          <a:p>
            <a:pPr>
              <a:spcBef>
                <a:spcPts val="600"/>
              </a:spcBef>
              <a:spcAft>
                <a:spcPts val="600"/>
              </a:spcAft>
            </a:pPr>
            <a:r>
              <a:rPr lang="en-US" sz="2400" b="1" dirty="0"/>
              <a:t>Speculation: </a:t>
            </a:r>
            <a:r>
              <a:rPr lang="en-US" sz="2400" dirty="0"/>
              <a:t>institutional investors acquiring vast amounts of homes – Spain, UK, China, Germany, US, Canada</a:t>
            </a:r>
            <a:endParaRPr lang="en-US" sz="2400" b="1" dirty="0"/>
          </a:p>
          <a:p>
            <a:pPr>
              <a:spcBef>
                <a:spcPts val="600"/>
              </a:spcBef>
              <a:spcAft>
                <a:spcPts val="600"/>
              </a:spcAft>
            </a:pPr>
            <a:r>
              <a:rPr lang="en-US" sz="2400" b="1" dirty="0"/>
              <a:t>Rapidly Rising Housing costs</a:t>
            </a:r>
            <a:r>
              <a:rPr lang="en-US" sz="2400" dirty="0"/>
              <a:t>: S Korea, Australia, NZ, UK, Canada (400% in 20 years). </a:t>
            </a:r>
          </a:p>
          <a:p>
            <a:pPr>
              <a:spcBef>
                <a:spcPts val="600"/>
              </a:spcBef>
              <a:spcAft>
                <a:spcPts val="600"/>
              </a:spcAft>
            </a:pPr>
            <a:r>
              <a:rPr lang="en-US" sz="2400" b="1" dirty="0"/>
              <a:t>Displacement:</a:t>
            </a:r>
            <a:r>
              <a:rPr lang="en-US" sz="2400" dirty="0"/>
              <a:t> “golden visas”, apartments being taken over, tenants evicted, corporate homes left vacant, </a:t>
            </a:r>
            <a:r>
              <a:rPr lang="en-US" sz="2400" dirty="0" err="1"/>
              <a:t>AirBNB</a:t>
            </a:r>
            <a:r>
              <a:rPr lang="en-US" sz="2400" dirty="0"/>
              <a:t> / STR, social housing converting to market rate</a:t>
            </a:r>
          </a:p>
          <a:p>
            <a:r>
              <a:rPr lang="en-US" sz="2400" b="1" dirty="0"/>
              <a:t>Vacant foreign-owned homes</a:t>
            </a:r>
            <a:r>
              <a:rPr lang="en-US" sz="2400" dirty="0"/>
              <a:t>, while locals can’t find a home</a:t>
            </a:r>
          </a:p>
          <a:p>
            <a:endParaRPr lang="en-US" dirty="0"/>
          </a:p>
          <a:p>
            <a:endParaRPr lang="en-US" dirty="0"/>
          </a:p>
          <a:p>
            <a:endParaRPr lang="en-US" dirty="0"/>
          </a:p>
        </p:txBody>
      </p:sp>
      <p:pic>
        <p:nvPicPr>
          <p:cNvPr id="4" name="Picture 3">
            <a:extLst>
              <a:ext uri="{FF2B5EF4-FFF2-40B4-BE49-F238E27FC236}">
                <a16:creationId xmlns:a16="http://schemas.microsoft.com/office/drawing/2014/main" id="{DE5E3263-005E-8946-9A22-F0D132FC81EB}"/>
              </a:ext>
            </a:extLst>
          </p:cNvPr>
          <p:cNvPicPr>
            <a:picLocks noChangeAspect="1"/>
          </p:cNvPicPr>
          <p:nvPr/>
        </p:nvPicPr>
        <p:blipFill>
          <a:blip r:embed="rId2"/>
          <a:stretch>
            <a:fillRect/>
          </a:stretch>
        </p:blipFill>
        <p:spPr>
          <a:xfrm>
            <a:off x="7026497" y="856655"/>
            <a:ext cx="2114550" cy="771525"/>
          </a:xfrm>
          <a:prstGeom prst="rect">
            <a:avLst/>
          </a:prstGeom>
        </p:spPr>
      </p:pic>
      <p:pic>
        <p:nvPicPr>
          <p:cNvPr id="5" name="Picture 4">
            <a:extLst>
              <a:ext uri="{FF2B5EF4-FFF2-40B4-BE49-F238E27FC236}">
                <a16:creationId xmlns:a16="http://schemas.microsoft.com/office/drawing/2014/main" id="{5AE014CF-8A66-724B-B690-3D6476F55437}"/>
              </a:ext>
            </a:extLst>
          </p:cNvPr>
          <p:cNvPicPr>
            <a:picLocks noChangeAspect="1"/>
          </p:cNvPicPr>
          <p:nvPr/>
        </p:nvPicPr>
        <p:blipFill>
          <a:blip r:embed="rId2"/>
          <a:stretch>
            <a:fillRect/>
          </a:stretch>
        </p:blipFill>
        <p:spPr>
          <a:xfrm>
            <a:off x="6998907" y="900009"/>
            <a:ext cx="2114550" cy="771525"/>
          </a:xfrm>
          <a:prstGeom prst="rect">
            <a:avLst/>
          </a:prstGeom>
        </p:spPr>
      </p:pic>
      <p:grpSp>
        <p:nvGrpSpPr>
          <p:cNvPr id="6" name="Group 5">
            <a:extLst>
              <a:ext uri="{FF2B5EF4-FFF2-40B4-BE49-F238E27FC236}">
                <a16:creationId xmlns:a16="http://schemas.microsoft.com/office/drawing/2014/main" id="{832507E4-06F9-3E44-A278-0E1FACA2FBC8}"/>
              </a:ext>
            </a:extLst>
          </p:cNvPr>
          <p:cNvGrpSpPr/>
          <p:nvPr/>
        </p:nvGrpSpPr>
        <p:grpSpPr>
          <a:xfrm>
            <a:off x="5438775" y="1831547"/>
            <a:ext cx="3705225" cy="3703006"/>
            <a:chOff x="583095" y="1536916"/>
            <a:chExt cx="4940300" cy="4937341"/>
          </a:xfrm>
        </p:grpSpPr>
        <p:pic>
          <p:nvPicPr>
            <p:cNvPr id="7" name="Picture 6">
              <a:extLst>
                <a:ext uri="{FF2B5EF4-FFF2-40B4-BE49-F238E27FC236}">
                  <a16:creationId xmlns:a16="http://schemas.microsoft.com/office/drawing/2014/main" id="{6CAE523F-F9E1-7343-A259-3518C2F12D04}"/>
                </a:ext>
              </a:extLst>
            </p:cNvPr>
            <p:cNvPicPr>
              <a:picLocks noChangeAspect="1"/>
            </p:cNvPicPr>
            <p:nvPr/>
          </p:nvPicPr>
          <p:blipFill>
            <a:blip r:embed="rId3"/>
            <a:stretch>
              <a:fillRect/>
            </a:stretch>
          </p:blipFill>
          <p:spPr>
            <a:xfrm>
              <a:off x="583095" y="1536916"/>
              <a:ext cx="4940300" cy="2806700"/>
            </a:xfrm>
            <a:prstGeom prst="rect">
              <a:avLst/>
            </a:prstGeom>
          </p:spPr>
        </p:pic>
        <p:pic>
          <p:nvPicPr>
            <p:cNvPr id="8" name="Picture 7">
              <a:extLst>
                <a:ext uri="{FF2B5EF4-FFF2-40B4-BE49-F238E27FC236}">
                  <a16:creationId xmlns:a16="http://schemas.microsoft.com/office/drawing/2014/main" id="{0E46EDBE-DEC5-EE4D-BF8D-18BC8BCE02C4}"/>
                </a:ext>
              </a:extLst>
            </p:cNvPr>
            <p:cNvPicPr>
              <a:picLocks noChangeAspect="1"/>
            </p:cNvPicPr>
            <p:nvPr/>
          </p:nvPicPr>
          <p:blipFill>
            <a:blip r:embed="rId4"/>
            <a:stretch>
              <a:fillRect/>
            </a:stretch>
          </p:blipFill>
          <p:spPr>
            <a:xfrm>
              <a:off x="760895" y="4556557"/>
              <a:ext cx="4584700" cy="1917700"/>
            </a:xfrm>
            <a:prstGeom prst="rect">
              <a:avLst/>
            </a:prstGeom>
          </p:spPr>
        </p:pic>
      </p:grpSp>
    </p:spTree>
    <p:extLst>
      <p:ext uri="{BB962C8B-B14F-4D97-AF65-F5344CB8AC3E}">
        <p14:creationId xmlns:p14="http://schemas.microsoft.com/office/powerpoint/2010/main" val="202890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A66D03A-B94A-4034-9E9D-32AFA5283E2B}"/>
              </a:ext>
            </a:extLst>
          </p:cNvPr>
          <p:cNvGraphicFramePr>
            <a:graphicFrameLocks noGrp="1"/>
          </p:cNvGraphicFramePr>
          <p:nvPr/>
        </p:nvGraphicFramePr>
        <p:xfrm>
          <a:off x="381000" y="1550670"/>
          <a:ext cx="8210550" cy="4118610"/>
        </p:xfrm>
        <a:graphic>
          <a:graphicData uri="http://schemas.openxmlformats.org/drawingml/2006/table">
            <a:tbl>
              <a:tblPr firstRow="1" bandRow="1">
                <a:tableStyleId>{5C22544A-7EE6-4342-B048-85BDC9FD1C3A}</a:tableStyleId>
              </a:tblPr>
              <a:tblGrid>
                <a:gridCol w="4064651">
                  <a:extLst>
                    <a:ext uri="{9D8B030D-6E8A-4147-A177-3AD203B41FA5}">
                      <a16:colId xmlns:a16="http://schemas.microsoft.com/office/drawing/2014/main" val="2867240362"/>
                    </a:ext>
                  </a:extLst>
                </a:gridCol>
                <a:gridCol w="1796556">
                  <a:extLst>
                    <a:ext uri="{9D8B030D-6E8A-4147-A177-3AD203B41FA5}">
                      <a16:colId xmlns:a16="http://schemas.microsoft.com/office/drawing/2014/main" val="2061709615"/>
                    </a:ext>
                  </a:extLst>
                </a:gridCol>
                <a:gridCol w="2349343">
                  <a:extLst>
                    <a:ext uri="{9D8B030D-6E8A-4147-A177-3AD203B41FA5}">
                      <a16:colId xmlns:a16="http://schemas.microsoft.com/office/drawing/2014/main" val="4014245554"/>
                    </a:ext>
                  </a:extLst>
                </a:gridCol>
              </a:tblGrid>
              <a:tr h="6172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chemeClr val="tx1"/>
                          </a:solidFill>
                        </a:rPr>
                        <a:t>World Governments’ Responses:</a:t>
                      </a:r>
                      <a:endParaRPr lang="en-US" sz="3600" dirty="0">
                        <a:solidFill>
                          <a:schemeClr val="tx1"/>
                        </a:solidFill>
                      </a:endParaRPr>
                    </a:p>
                  </a:txBody>
                  <a:tcPr marL="68580" marR="68580" marT="34290" marB="34290">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9881091"/>
                  </a:ext>
                </a:extLst>
              </a:tr>
              <a:tr h="278130">
                <a:tc>
                  <a:txBody>
                    <a:bodyPr/>
                    <a:lstStyle/>
                    <a:p>
                      <a:r>
                        <a:rPr lang="en-US" sz="1400" b="1" dirty="0"/>
                        <a:t>Legislation</a:t>
                      </a:r>
                      <a:endParaRPr lang="en-US" sz="1200" b="1" dirty="0"/>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1" dirty="0"/>
                        <a:t>Initiative Target</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400" b="1" dirty="0"/>
                        <a:t>Territory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45476249"/>
                  </a:ext>
                </a:extLst>
              </a:tr>
              <a:tr h="388620">
                <a:tc>
                  <a:txBody>
                    <a:bodyPr/>
                    <a:lstStyle/>
                    <a:p>
                      <a:r>
                        <a:rPr lang="en-US" sz="1200" b="1" dirty="0"/>
                        <a:t>Housing As A Human Right</a:t>
                      </a:r>
                      <a:endParaRPr lang="en-US" sz="1200" dirty="0"/>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Housing Access</a:t>
                      </a:r>
                    </a:p>
                  </a:txBody>
                  <a:tcPr marL="68580" marR="68580" marT="34290" marB="3429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dirty="0"/>
                        <a:t>New Zealand; Spain; France; Scotland; South Africa; Canada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2334326"/>
                  </a:ext>
                </a:extLst>
              </a:tr>
              <a:tr h="278130">
                <a:tc>
                  <a:txBody>
                    <a:bodyPr/>
                    <a:lstStyle/>
                    <a:p>
                      <a:r>
                        <a:rPr lang="en-US" sz="1200" b="1" dirty="0"/>
                        <a:t>End blind-bidding</a:t>
                      </a:r>
                      <a:r>
                        <a:rPr lang="en-US" sz="1200" dirty="0"/>
                        <a:t>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Affordability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Canada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74087306"/>
                  </a:ext>
                </a:extLst>
              </a:tr>
              <a:tr h="278130">
                <a:tc>
                  <a:txBody>
                    <a:bodyPr/>
                    <a:lstStyle/>
                    <a:p>
                      <a:r>
                        <a:rPr lang="en-US" sz="1200" b="1" dirty="0"/>
                        <a:t>Ban foreign investment in homes</a:t>
                      </a:r>
                      <a:r>
                        <a:rPr lang="en-US" sz="1200" dirty="0"/>
                        <a:t> (2 years)</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Affordability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Canada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6652742"/>
                  </a:ext>
                </a:extLst>
              </a:tr>
              <a:tr h="434340">
                <a:tc>
                  <a:txBody>
                    <a:bodyPr/>
                    <a:lstStyle/>
                    <a:p>
                      <a:r>
                        <a:rPr lang="en-US" sz="1200" b="1" dirty="0"/>
                        <a:t>Limiting ‘golden visas’ to avoid displacement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Displacement,  Affordability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Portugal; UK</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175583"/>
                  </a:ext>
                </a:extLst>
              </a:tr>
              <a:tr h="278130">
                <a:tc>
                  <a:txBody>
                    <a:bodyPr/>
                    <a:lstStyle/>
                    <a:p>
                      <a:r>
                        <a:rPr lang="en-US" sz="1200" b="1" dirty="0"/>
                        <a:t>Expropriation of corporate-owned homes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Affordability,  Supply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Barcelona; Berlin</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6469271"/>
                  </a:ext>
                </a:extLst>
              </a:tr>
              <a:tr h="278130">
                <a:tc>
                  <a:txBody>
                    <a:bodyPr/>
                    <a:lstStyle/>
                    <a:p>
                      <a:r>
                        <a:rPr lang="en-US" sz="1200" b="1" dirty="0"/>
                        <a:t>Vacancy and second-home taxes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Supply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Barcelona; Oakland, CA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0928132"/>
                  </a:ext>
                </a:extLst>
              </a:tr>
              <a:tr h="278130">
                <a:tc>
                  <a:txBody>
                    <a:bodyPr/>
                    <a:lstStyle/>
                    <a:p>
                      <a:r>
                        <a:rPr lang="en-US" sz="1200" b="1" dirty="0"/>
                        <a:t>Municipal rental inventory tracking system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Supply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Santa Barbara, CA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7535901"/>
                  </a:ext>
                </a:extLst>
              </a:tr>
              <a:tr h="434340">
                <a:tc>
                  <a:txBody>
                    <a:bodyPr/>
                    <a:lstStyle/>
                    <a:p>
                      <a:r>
                        <a:rPr lang="en-US" sz="1200" b="1" dirty="0"/>
                        <a:t>Eviction restrictions on newly purchased buildings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Displacement,  Affordability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Amsterdam</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9100840"/>
                  </a:ext>
                </a:extLst>
              </a:tr>
              <a:tr h="278130">
                <a:tc>
                  <a:txBody>
                    <a:bodyPr/>
                    <a:lstStyle/>
                    <a:p>
                      <a:r>
                        <a:rPr lang="en-US" sz="1200" b="1" dirty="0"/>
                        <a:t>Restricting financing that fuels speculation</a:t>
                      </a:r>
                      <a:r>
                        <a:rPr lang="en-US" sz="1200" dirty="0"/>
                        <a:t>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Affordability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t>China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1703232"/>
                  </a:ext>
                </a:extLst>
              </a:tr>
              <a:tr h="278130">
                <a:tc>
                  <a:txBody>
                    <a:bodyPr/>
                    <a:lstStyle/>
                    <a:p>
                      <a:r>
                        <a:rPr lang="en-US" sz="1200" b="1" dirty="0"/>
                        <a:t>Adaptive Reuse</a:t>
                      </a:r>
                      <a:r>
                        <a:rPr lang="en-US" sz="1200" dirty="0"/>
                        <a:t> </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200" dirty="0"/>
                        <a:t>Supply</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r>
                        <a:rPr lang="en-US" sz="1200" dirty="0"/>
                        <a:t>Seoul, South Korea</a:t>
                      </a:r>
                    </a:p>
                  </a:txBody>
                  <a:tcPr marL="68580" marR="68580" marT="34290" marB="34290">
                    <a:lnT w="12700" cap="flat" cmpd="sng" algn="ctr">
                      <a:solidFill>
                        <a:schemeClr val="tx1"/>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90011362"/>
                  </a:ext>
                </a:extLst>
              </a:tr>
            </a:tbl>
          </a:graphicData>
        </a:graphic>
      </p:graphicFrame>
      <p:sp>
        <p:nvSpPr>
          <p:cNvPr id="3" name="Footer Placeholder 2"/>
          <p:cNvSpPr>
            <a:spLocks noGrp="1"/>
          </p:cNvSpPr>
          <p:nvPr>
            <p:ph type="ftr" sz="quarter" idx="11"/>
          </p:nvPr>
        </p:nvSpPr>
        <p:spPr>
          <a:xfrm>
            <a:off x="3486150" y="5715001"/>
            <a:ext cx="2171700" cy="273844"/>
          </a:xfrm>
        </p:spPr>
        <p:txBody>
          <a:bodyPr/>
          <a:lstStyle/>
          <a:p>
            <a:r>
              <a:rPr lang="en-US" dirty="0"/>
              <a:t>UNITED NEIGHBORS</a:t>
            </a:r>
          </a:p>
        </p:txBody>
      </p:sp>
      <p:sp>
        <p:nvSpPr>
          <p:cNvPr id="5" name="Slide Number Placeholder 4"/>
          <p:cNvSpPr>
            <a:spLocks noGrp="1"/>
          </p:cNvSpPr>
          <p:nvPr>
            <p:ph type="sldNum" sz="quarter" idx="12"/>
          </p:nvPr>
        </p:nvSpPr>
        <p:spPr>
          <a:xfrm>
            <a:off x="6286500" y="5726907"/>
            <a:ext cx="1600200" cy="273844"/>
          </a:xfrm>
        </p:spPr>
        <p:txBody>
          <a:bodyPr/>
          <a:lstStyle/>
          <a:p>
            <a:fld id="{956F0B1F-94F5-4156-84AC-66C907ADFE0C}" type="slidenum">
              <a:rPr lang="en-US" smtClean="0"/>
              <a:t>22</a:t>
            </a:fld>
            <a:endParaRPr lang="en-US" dirty="0"/>
          </a:p>
        </p:txBody>
      </p:sp>
      <p:pic>
        <p:nvPicPr>
          <p:cNvPr id="7" name="Picture 6">
            <a:extLst>
              <a:ext uri="{FF2B5EF4-FFF2-40B4-BE49-F238E27FC236}">
                <a16:creationId xmlns:a16="http://schemas.microsoft.com/office/drawing/2014/main" id="{79611F90-F463-B240-9BE7-1837E161A74A}"/>
              </a:ext>
            </a:extLst>
          </p:cNvPr>
          <p:cNvPicPr>
            <a:picLocks noChangeAspect="1"/>
          </p:cNvPicPr>
          <p:nvPr/>
        </p:nvPicPr>
        <p:blipFill>
          <a:blip r:embed="rId2"/>
          <a:stretch>
            <a:fillRect/>
          </a:stretch>
        </p:blipFill>
        <p:spPr>
          <a:xfrm>
            <a:off x="6998907" y="900009"/>
            <a:ext cx="2114550" cy="771525"/>
          </a:xfrm>
          <a:prstGeom prst="rect">
            <a:avLst/>
          </a:prstGeom>
        </p:spPr>
      </p:pic>
    </p:spTree>
    <p:extLst>
      <p:ext uri="{BB962C8B-B14F-4D97-AF65-F5344CB8AC3E}">
        <p14:creationId xmlns:p14="http://schemas.microsoft.com/office/powerpoint/2010/main" val="330955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74580-E008-9741-9D93-97D3575C0530}"/>
              </a:ext>
            </a:extLst>
          </p:cNvPr>
          <p:cNvSpPr>
            <a:spLocks noGrp="1"/>
          </p:cNvSpPr>
          <p:nvPr>
            <p:ph type="title"/>
          </p:nvPr>
        </p:nvSpPr>
        <p:spPr>
          <a:xfrm>
            <a:off x="567001" y="765867"/>
            <a:ext cx="7886700" cy="830852"/>
          </a:xfrm>
        </p:spPr>
        <p:txBody>
          <a:bodyPr>
            <a:normAutofit/>
          </a:bodyPr>
          <a:lstStyle/>
          <a:p>
            <a:r>
              <a:rPr lang="en-US" b="1" dirty="0"/>
              <a:t>A Bigger Vision:</a:t>
            </a:r>
          </a:p>
        </p:txBody>
      </p:sp>
      <p:pic>
        <p:nvPicPr>
          <p:cNvPr id="9" name="Picture 8">
            <a:extLst>
              <a:ext uri="{FF2B5EF4-FFF2-40B4-BE49-F238E27FC236}">
                <a16:creationId xmlns:a16="http://schemas.microsoft.com/office/drawing/2014/main" id="{4DE0C065-66E8-9741-A89C-D702340A9BAA}"/>
              </a:ext>
            </a:extLst>
          </p:cNvPr>
          <p:cNvPicPr>
            <a:picLocks noChangeAspect="1"/>
          </p:cNvPicPr>
          <p:nvPr/>
        </p:nvPicPr>
        <p:blipFill>
          <a:blip r:embed="rId2"/>
          <a:stretch>
            <a:fillRect/>
          </a:stretch>
        </p:blipFill>
        <p:spPr>
          <a:xfrm>
            <a:off x="380956" y="1650851"/>
            <a:ext cx="4177727" cy="1490472"/>
          </a:xfrm>
          <a:prstGeom prst="rect">
            <a:avLst/>
          </a:prstGeom>
        </p:spPr>
      </p:pic>
      <p:pic>
        <p:nvPicPr>
          <p:cNvPr id="5" name="Picture 4">
            <a:extLst>
              <a:ext uri="{FF2B5EF4-FFF2-40B4-BE49-F238E27FC236}">
                <a16:creationId xmlns:a16="http://schemas.microsoft.com/office/drawing/2014/main" id="{7E9DA605-61D3-FA47-9D1F-C8387BC3211B}"/>
              </a:ext>
            </a:extLst>
          </p:cNvPr>
          <p:cNvPicPr>
            <a:picLocks noChangeAspect="1"/>
          </p:cNvPicPr>
          <p:nvPr/>
        </p:nvPicPr>
        <p:blipFill>
          <a:blip r:embed="rId3"/>
          <a:stretch>
            <a:fillRect/>
          </a:stretch>
        </p:blipFill>
        <p:spPr>
          <a:xfrm>
            <a:off x="269344" y="123970"/>
            <a:ext cx="1751550" cy="790411"/>
          </a:xfrm>
          <a:prstGeom prst="rect">
            <a:avLst/>
          </a:prstGeom>
        </p:spPr>
      </p:pic>
      <p:pic>
        <p:nvPicPr>
          <p:cNvPr id="7" name="Picture 6">
            <a:extLst>
              <a:ext uri="{FF2B5EF4-FFF2-40B4-BE49-F238E27FC236}">
                <a16:creationId xmlns:a16="http://schemas.microsoft.com/office/drawing/2014/main" id="{8C5516CE-82CE-214D-BBF0-6E346B09E20D}"/>
              </a:ext>
            </a:extLst>
          </p:cNvPr>
          <p:cNvPicPr>
            <a:picLocks noChangeAspect="1"/>
          </p:cNvPicPr>
          <p:nvPr/>
        </p:nvPicPr>
        <p:blipFill>
          <a:blip r:embed="rId4"/>
          <a:stretch>
            <a:fillRect/>
          </a:stretch>
        </p:blipFill>
        <p:spPr>
          <a:xfrm>
            <a:off x="2020894" y="209362"/>
            <a:ext cx="1908110" cy="792981"/>
          </a:xfrm>
          <a:prstGeom prst="rect">
            <a:avLst/>
          </a:prstGeom>
        </p:spPr>
      </p:pic>
      <p:pic>
        <p:nvPicPr>
          <p:cNvPr id="11" name="Picture 10">
            <a:extLst>
              <a:ext uri="{FF2B5EF4-FFF2-40B4-BE49-F238E27FC236}">
                <a16:creationId xmlns:a16="http://schemas.microsoft.com/office/drawing/2014/main" id="{FA587210-8099-2946-B10A-C988691432B9}"/>
              </a:ext>
            </a:extLst>
          </p:cNvPr>
          <p:cNvPicPr>
            <a:picLocks noChangeAspect="1"/>
          </p:cNvPicPr>
          <p:nvPr/>
        </p:nvPicPr>
        <p:blipFill>
          <a:blip r:embed="rId5"/>
          <a:stretch>
            <a:fillRect/>
          </a:stretch>
        </p:blipFill>
        <p:spPr>
          <a:xfrm>
            <a:off x="4944813" y="1650851"/>
            <a:ext cx="3657432" cy="1490472"/>
          </a:xfrm>
          <a:prstGeom prst="rect">
            <a:avLst/>
          </a:prstGeom>
        </p:spPr>
      </p:pic>
      <p:pic>
        <p:nvPicPr>
          <p:cNvPr id="13" name="Picture 12">
            <a:extLst>
              <a:ext uri="{FF2B5EF4-FFF2-40B4-BE49-F238E27FC236}">
                <a16:creationId xmlns:a16="http://schemas.microsoft.com/office/drawing/2014/main" id="{B86BBCFE-9467-ED4F-BC49-4F600B3235DC}"/>
              </a:ext>
            </a:extLst>
          </p:cNvPr>
          <p:cNvPicPr>
            <a:picLocks noChangeAspect="1"/>
          </p:cNvPicPr>
          <p:nvPr/>
        </p:nvPicPr>
        <p:blipFill>
          <a:blip r:embed="rId6"/>
          <a:stretch>
            <a:fillRect/>
          </a:stretch>
        </p:blipFill>
        <p:spPr>
          <a:xfrm>
            <a:off x="4191000" y="219720"/>
            <a:ext cx="4226456" cy="615818"/>
          </a:xfrm>
          <a:prstGeom prst="rect">
            <a:avLst/>
          </a:prstGeom>
        </p:spPr>
      </p:pic>
      <p:pic>
        <p:nvPicPr>
          <p:cNvPr id="15" name="Picture 14">
            <a:extLst>
              <a:ext uri="{FF2B5EF4-FFF2-40B4-BE49-F238E27FC236}">
                <a16:creationId xmlns:a16="http://schemas.microsoft.com/office/drawing/2014/main" id="{633041CD-417A-D64D-8AF9-507A75A406D4}"/>
              </a:ext>
            </a:extLst>
          </p:cNvPr>
          <p:cNvPicPr>
            <a:picLocks noChangeAspect="1"/>
          </p:cNvPicPr>
          <p:nvPr/>
        </p:nvPicPr>
        <p:blipFill>
          <a:blip r:embed="rId7"/>
          <a:stretch>
            <a:fillRect/>
          </a:stretch>
        </p:blipFill>
        <p:spPr>
          <a:xfrm>
            <a:off x="6858000" y="140250"/>
            <a:ext cx="1751550" cy="787040"/>
          </a:xfrm>
          <a:prstGeom prst="rect">
            <a:avLst/>
          </a:prstGeom>
        </p:spPr>
      </p:pic>
      <p:pic>
        <p:nvPicPr>
          <p:cNvPr id="21" name="Picture 20">
            <a:extLst>
              <a:ext uri="{FF2B5EF4-FFF2-40B4-BE49-F238E27FC236}">
                <a16:creationId xmlns:a16="http://schemas.microsoft.com/office/drawing/2014/main" id="{3D42FE8C-31AE-7541-8D33-12574D334865}"/>
              </a:ext>
            </a:extLst>
          </p:cNvPr>
          <p:cNvPicPr>
            <a:picLocks noChangeAspect="1"/>
          </p:cNvPicPr>
          <p:nvPr/>
        </p:nvPicPr>
        <p:blipFill>
          <a:blip r:embed="rId8"/>
          <a:stretch>
            <a:fillRect/>
          </a:stretch>
        </p:blipFill>
        <p:spPr>
          <a:xfrm>
            <a:off x="200465" y="3236778"/>
            <a:ext cx="4572000" cy="1494163"/>
          </a:xfrm>
          <a:prstGeom prst="rect">
            <a:avLst/>
          </a:prstGeom>
        </p:spPr>
      </p:pic>
      <p:pic>
        <p:nvPicPr>
          <p:cNvPr id="17" name="Picture 16">
            <a:extLst>
              <a:ext uri="{FF2B5EF4-FFF2-40B4-BE49-F238E27FC236}">
                <a16:creationId xmlns:a16="http://schemas.microsoft.com/office/drawing/2014/main" id="{F1365518-11E9-7B4B-B4AB-8958ADC0C105}"/>
              </a:ext>
            </a:extLst>
          </p:cNvPr>
          <p:cNvPicPr>
            <a:picLocks noChangeAspect="1"/>
          </p:cNvPicPr>
          <p:nvPr/>
        </p:nvPicPr>
        <p:blipFill>
          <a:blip r:embed="rId9"/>
          <a:stretch>
            <a:fillRect/>
          </a:stretch>
        </p:blipFill>
        <p:spPr>
          <a:xfrm>
            <a:off x="4944813" y="3247132"/>
            <a:ext cx="4163669" cy="1490472"/>
          </a:xfrm>
          <a:prstGeom prst="rect">
            <a:avLst/>
          </a:prstGeom>
        </p:spPr>
      </p:pic>
      <p:pic>
        <p:nvPicPr>
          <p:cNvPr id="23" name="Picture 22">
            <a:extLst>
              <a:ext uri="{FF2B5EF4-FFF2-40B4-BE49-F238E27FC236}">
                <a16:creationId xmlns:a16="http://schemas.microsoft.com/office/drawing/2014/main" id="{7EF36EBB-AAC2-384F-8737-E1EAE0B26419}"/>
              </a:ext>
            </a:extLst>
          </p:cNvPr>
          <p:cNvPicPr>
            <a:picLocks noChangeAspect="1"/>
          </p:cNvPicPr>
          <p:nvPr/>
        </p:nvPicPr>
        <p:blipFill>
          <a:blip r:embed="rId10"/>
          <a:stretch>
            <a:fillRect/>
          </a:stretch>
        </p:blipFill>
        <p:spPr>
          <a:xfrm>
            <a:off x="380956" y="4826396"/>
            <a:ext cx="4211019" cy="1990314"/>
          </a:xfrm>
          <a:prstGeom prst="rect">
            <a:avLst/>
          </a:prstGeom>
        </p:spPr>
      </p:pic>
      <p:pic>
        <p:nvPicPr>
          <p:cNvPr id="25" name="Picture 24">
            <a:extLst>
              <a:ext uri="{FF2B5EF4-FFF2-40B4-BE49-F238E27FC236}">
                <a16:creationId xmlns:a16="http://schemas.microsoft.com/office/drawing/2014/main" id="{4601429A-B3D2-394D-AD4E-9DADBE696991}"/>
              </a:ext>
            </a:extLst>
          </p:cNvPr>
          <p:cNvPicPr>
            <a:picLocks noChangeAspect="1"/>
          </p:cNvPicPr>
          <p:nvPr/>
        </p:nvPicPr>
        <p:blipFill>
          <a:blip r:embed="rId11"/>
          <a:stretch>
            <a:fillRect/>
          </a:stretch>
        </p:blipFill>
        <p:spPr>
          <a:xfrm>
            <a:off x="4944812" y="4843413"/>
            <a:ext cx="4163669" cy="1877300"/>
          </a:xfrm>
          <a:prstGeom prst="rect">
            <a:avLst/>
          </a:prstGeom>
        </p:spPr>
      </p:pic>
      <p:sp>
        <p:nvSpPr>
          <p:cNvPr id="4" name="Rectangle 3">
            <a:extLst>
              <a:ext uri="{FF2B5EF4-FFF2-40B4-BE49-F238E27FC236}">
                <a16:creationId xmlns:a16="http://schemas.microsoft.com/office/drawing/2014/main" id="{529691B2-0102-4F51-8439-E3161DC759B8}"/>
              </a:ext>
            </a:extLst>
          </p:cNvPr>
          <p:cNvSpPr/>
          <p:nvPr/>
        </p:nvSpPr>
        <p:spPr>
          <a:xfrm>
            <a:off x="4572000" y="3141323"/>
            <a:ext cx="372812" cy="1596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0C22D00-5793-4082-94AD-A4945CE95DA5}"/>
              </a:ext>
            </a:extLst>
          </p:cNvPr>
          <p:cNvSpPr/>
          <p:nvPr/>
        </p:nvSpPr>
        <p:spPr>
          <a:xfrm>
            <a:off x="8188" y="3199678"/>
            <a:ext cx="372812" cy="1596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22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43EA3-3297-D541-85C3-0059D7E5FF74}"/>
              </a:ext>
            </a:extLst>
          </p:cNvPr>
          <p:cNvSpPr>
            <a:spLocks noGrp="1"/>
          </p:cNvSpPr>
          <p:nvPr>
            <p:ph type="title"/>
          </p:nvPr>
        </p:nvSpPr>
        <p:spPr>
          <a:xfrm>
            <a:off x="202978" y="762000"/>
            <a:ext cx="7207472" cy="994172"/>
          </a:xfrm>
        </p:spPr>
        <p:txBody>
          <a:bodyPr>
            <a:normAutofit fontScale="90000"/>
          </a:bodyPr>
          <a:lstStyle/>
          <a:p>
            <a:r>
              <a:rPr lang="en-US" sz="3000" dirty="0"/>
              <a:t>California Focus: Deregulate and build more (luxury)</a:t>
            </a:r>
          </a:p>
        </p:txBody>
      </p:sp>
      <p:pic>
        <p:nvPicPr>
          <p:cNvPr id="5" name="Picture 4">
            <a:extLst>
              <a:ext uri="{FF2B5EF4-FFF2-40B4-BE49-F238E27FC236}">
                <a16:creationId xmlns:a16="http://schemas.microsoft.com/office/drawing/2014/main" id="{DCC7A032-1E76-3E4C-8563-DDB359119022}"/>
              </a:ext>
            </a:extLst>
          </p:cNvPr>
          <p:cNvPicPr>
            <a:picLocks noChangeAspect="1"/>
          </p:cNvPicPr>
          <p:nvPr/>
        </p:nvPicPr>
        <p:blipFill>
          <a:blip r:embed="rId2"/>
          <a:stretch>
            <a:fillRect/>
          </a:stretch>
        </p:blipFill>
        <p:spPr>
          <a:xfrm>
            <a:off x="7026497" y="856655"/>
            <a:ext cx="2114550" cy="771525"/>
          </a:xfrm>
          <a:prstGeom prst="rect">
            <a:avLst/>
          </a:prstGeom>
        </p:spPr>
      </p:pic>
      <p:sp>
        <p:nvSpPr>
          <p:cNvPr id="3" name="TextBox 2">
            <a:extLst>
              <a:ext uri="{FF2B5EF4-FFF2-40B4-BE49-F238E27FC236}">
                <a16:creationId xmlns:a16="http://schemas.microsoft.com/office/drawing/2014/main" id="{2F603C69-C572-ED42-835A-DA9AAFE11FAE}"/>
              </a:ext>
            </a:extLst>
          </p:cNvPr>
          <p:cNvSpPr txBox="1"/>
          <p:nvPr/>
        </p:nvSpPr>
        <p:spPr>
          <a:xfrm>
            <a:off x="4836073" y="2217683"/>
            <a:ext cx="227948" cy="507831"/>
          </a:xfrm>
          <a:prstGeom prst="rect">
            <a:avLst/>
          </a:prstGeom>
          <a:noFill/>
        </p:spPr>
        <p:txBody>
          <a:bodyPr wrap="none" rtlCol="0">
            <a:spAutoFit/>
          </a:bodyPr>
          <a:lstStyle/>
          <a:p>
            <a:r>
              <a:rPr lang="en-US" sz="1350" dirty="0"/>
              <a:t>.</a:t>
            </a:r>
          </a:p>
          <a:p>
            <a:endParaRPr lang="en-US" sz="1350" dirty="0"/>
          </a:p>
        </p:txBody>
      </p:sp>
      <p:grpSp>
        <p:nvGrpSpPr>
          <p:cNvPr id="82" name="Group 81">
            <a:extLst>
              <a:ext uri="{FF2B5EF4-FFF2-40B4-BE49-F238E27FC236}">
                <a16:creationId xmlns:a16="http://schemas.microsoft.com/office/drawing/2014/main" id="{BF2AE288-3172-ED4B-8F02-BFF1BE351213}"/>
              </a:ext>
            </a:extLst>
          </p:cNvPr>
          <p:cNvGrpSpPr/>
          <p:nvPr/>
        </p:nvGrpSpPr>
        <p:grpSpPr>
          <a:xfrm>
            <a:off x="101046" y="1866057"/>
            <a:ext cx="3099301" cy="1378040"/>
            <a:chOff x="134728" y="1345076"/>
            <a:chExt cx="4132401" cy="1837386"/>
          </a:xfrm>
        </p:grpSpPr>
        <p:pic>
          <p:nvPicPr>
            <p:cNvPr id="10" name="Picture 9">
              <a:extLst>
                <a:ext uri="{FF2B5EF4-FFF2-40B4-BE49-F238E27FC236}">
                  <a16:creationId xmlns:a16="http://schemas.microsoft.com/office/drawing/2014/main" id="{CFB24DEA-34ED-2E4A-A35D-0D806FC886A5}"/>
                </a:ext>
              </a:extLst>
            </p:cNvPr>
            <p:cNvPicPr>
              <a:picLocks noChangeAspect="1"/>
            </p:cNvPicPr>
            <p:nvPr/>
          </p:nvPicPr>
          <p:blipFill>
            <a:blip r:embed="rId3"/>
            <a:stretch>
              <a:fillRect/>
            </a:stretch>
          </p:blipFill>
          <p:spPr>
            <a:xfrm>
              <a:off x="342900" y="1620272"/>
              <a:ext cx="876960" cy="640080"/>
            </a:xfrm>
            <a:prstGeom prst="rect">
              <a:avLst/>
            </a:prstGeom>
          </p:spPr>
        </p:pic>
        <p:pic>
          <p:nvPicPr>
            <p:cNvPr id="12" name="Picture 11">
              <a:extLst>
                <a:ext uri="{FF2B5EF4-FFF2-40B4-BE49-F238E27FC236}">
                  <a16:creationId xmlns:a16="http://schemas.microsoft.com/office/drawing/2014/main" id="{74468005-0E67-5B4B-A37E-0A374BCF478D}"/>
                </a:ext>
              </a:extLst>
            </p:cNvPr>
            <p:cNvPicPr>
              <a:picLocks noChangeAspect="1"/>
            </p:cNvPicPr>
            <p:nvPr/>
          </p:nvPicPr>
          <p:blipFill>
            <a:blip r:embed="rId4"/>
            <a:stretch>
              <a:fillRect/>
            </a:stretch>
          </p:blipFill>
          <p:spPr>
            <a:xfrm>
              <a:off x="1163284" y="1345076"/>
              <a:ext cx="1081133" cy="1123950"/>
            </a:xfrm>
            <a:prstGeom prst="rect">
              <a:avLst/>
            </a:prstGeom>
          </p:spPr>
        </p:pic>
        <p:pic>
          <p:nvPicPr>
            <p:cNvPr id="14" name="Picture 13">
              <a:extLst>
                <a:ext uri="{FF2B5EF4-FFF2-40B4-BE49-F238E27FC236}">
                  <a16:creationId xmlns:a16="http://schemas.microsoft.com/office/drawing/2014/main" id="{01FD5B30-81F6-9348-84DF-3C5B11D7913B}"/>
                </a:ext>
              </a:extLst>
            </p:cNvPr>
            <p:cNvPicPr>
              <a:picLocks noChangeAspect="1"/>
            </p:cNvPicPr>
            <p:nvPr/>
          </p:nvPicPr>
          <p:blipFill>
            <a:blip r:embed="rId5"/>
            <a:stretch>
              <a:fillRect/>
            </a:stretch>
          </p:blipFill>
          <p:spPr>
            <a:xfrm>
              <a:off x="2965452" y="2228850"/>
              <a:ext cx="1301677" cy="914400"/>
            </a:xfrm>
            <a:prstGeom prst="rect">
              <a:avLst/>
            </a:prstGeom>
          </p:spPr>
        </p:pic>
        <p:pic>
          <p:nvPicPr>
            <p:cNvPr id="16" name="Picture 15">
              <a:extLst>
                <a:ext uri="{FF2B5EF4-FFF2-40B4-BE49-F238E27FC236}">
                  <a16:creationId xmlns:a16="http://schemas.microsoft.com/office/drawing/2014/main" id="{3CD9509A-2772-1040-96D1-E4D1DA7BCFC6}"/>
                </a:ext>
              </a:extLst>
            </p:cNvPr>
            <p:cNvPicPr>
              <a:picLocks noChangeAspect="1"/>
            </p:cNvPicPr>
            <p:nvPr/>
          </p:nvPicPr>
          <p:blipFill>
            <a:blip r:embed="rId6"/>
            <a:stretch>
              <a:fillRect/>
            </a:stretch>
          </p:blipFill>
          <p:spPr>
            <a:xfrm>
              <a:off x="1733550" y="2108203"/>
              <a:ext cx="1280160" cy="1074259"/>
            </a:xfrm>
            <a:prstGeom prst="rect">
              <a:avLst/>
            </a:prstGeom>
          </p:spPr>
        </p:pic>
        <p:pic>
          <p:nvPicPr>
            <p:cNvPr id="18" name="Picture 17">
              <a:extLst>
                <a:ext uri="{FF2B5EF4-FFF2-40B4-BE49-F238E27FC236}">
                  <a16:creationId xmlns:a16="http://schemas.microsoft.com/office/drawing/2014/main" id="{86702D76-D7B5-CD4B-95EF-8C06B0799E6A}"/>
                </a:ext>
              </a:extLst>
            </p:cNvPr>
            <p:cNvPicPr>
              <a:picLocks noChangeAspect="1"/>
            </p:cNvPicPr>
            <p:nvPr/>
          </p:nvPicPr>
          <p:blipFill>
            <a:blip r:embed="rId7"/>
            <a:stretch>
              <a:fillRect/>
            </a:stretch>
          </p:blipFill>
          <p:spPr>
            <a:xfrm>
              <a:off x="134728" y="2191817"/>
              <a:ext cx="1790700" cy="990600"/>
            </a:xfrm>
            <a:prstGeom prst="rect">
              <a:avLst/>
            </a:prstGeom>
          </p:spPr>
        </p:pic>
        <p:pic>
          <p:nvPicPr>
            <p:cNvPr id="20" name="Picture 19">
              <a:extLst>
                <a:ext uri="{FF2B5EF4-FFF2-40B4-BE49-F238E27FC236}">
                  <a16:creationId xmlns:a16="http://schemas.microsoft.com/office/drawing/2014/main" id="{EE078D3F-1C53-2D4F-94AD-B722B8862D23}"/>
                </a:ext>
              </a:extLst>
            </p:cNvPr>
            <p:cNvPicPr>
              <a:picLocks noChangeAspect="1"/>
            </p:cNvPicPr>
            <p:nvPr/>
          </p:nvPicPr>
          <p:blipFill>
            <a:blip r:embed="rId8"/>
            <a:stretch>
              <a:fillRect/>
            </a:stretch>
          </p:blipFill>
          <p:spPr>
            <a:xfrm>
              <a:off x="2203440" y="1453354"/>
              <a:ext cx="1371600" cy="766482"/>
            </a:xfrm>
            <a:prstGeom prst="rect">
              <a:avLst/>
            </a:prstGeom>
          </p:spPr>
        </p:pic>
      </p:grpSp>
      <p:pic>
        <p:nvPicPr>
          <p:cNvPr id="22" name="Picture 21">
            <a:extLst>
              <a:ext uri="{FF2B5EF4-FFF2-40B4-BE49-F238E27FC236}">
                <a16:creationId xmlns:a16="http://schemas.microsoft.com/office/drawing/2014/main" id="{D14AD1E0-7F69-C941-BB5D-FD5A4A26B77F}"/>
              </a:ext>
            </a:extLst>
          </p:cNvPr>
          <p:cNvPicPr>
            <a:picLocks noChangeAspect="1"/>
          </p:cNvPicPr>
          <p:nvPr/>
        </p:nvPicPr>
        <p:blipFill>
          <a:blip r:embed="rId9"/>
          <a:stretch>
            <a:fillRect/>
          </a:stretch>
        </p:blipFill>
        <p:spPr>
          <a:xfrm>
            <a:off x="1182154" y="3387704"/>
            <a:ext cx="2132547" cy="1133335"/>
          </a:xfrm>
          <a:prstGeom prst="rect">
            <a:avLst/>
          </a:prstGeom>
        </p:spPr>
      </p:pic>
      <p:pic>
        <p:nvPicPr>
          <p:cNvPr id="24" name="Picture 23">
            <a:extLst>
              <a:ext uri="{FF2B5EF4-FFF2-40B4-BE49-F238E27FC236}">
                <a16:creationId xmlns:a16="http://schemas.microsoft.com/office/drawing/2014/main" id="{4DF630E4-9DFD-CA40-BCD2-30D15860B031}"/>
              </a:ext>
            </a:extLst>
          </p:cNvPr>
          <p:cNvPicPr>
            <a:picLocks noChangeAspect="1"/>
          </p:cNvPicPr>
          <p:nvPr/>
        </p:nvPicPr>
        <p:blipFill>
          <a:blip r:embed="rId10"/>
          <a:stretch>
            <a:fillRect/>
          </a:stretch>
        </p:blipFill>
        <p:spPr>
          <a:xfrm>
            <a:off x="-78812" y="4698269"/>
            <a:ext cx="2612462" cy="1209798"/>
          </a:xfrm>
          <a:prstGeom prst="rect">
            <a:avLst/>
          </a:prstGeom>
        </p:spPr>
      </p:pic>
      <p:grpSp>
        <p:nvGrpSpPr>
          <p:cNvPr id="4" name="Group 3">
            <a:extLst>
              <a:ext uri="{FF2B5EF4-FFF2-40B4-BE49-F238E27FC236}">
                <a16:creationId xmlns:a16="http://schemas.microsoft.com/office/drawing/2014/main" id="{162EBA02-AFD5-1A40-B316-68016BDCB928}"/>
              </a:ext>
            </a:extLst>
          </p:cNvPr>
          <p:cNvGrpSpPr/>
          <p:nvPr/>
        </p:nvGrpSpPr>
        <p:grpSpPr>
          <a:xfrm>
            <a:off x="2827630" y="1737414"/>
            <a:ext cx="2508680" cy="1183797"/>
            <a:chOff x="3770173" y="1173552"/>
            <a:chExt cx="3344907" cy="1578396"/>
          </a:xfrm>
        </p:grpSpPr>
        <p:sp>
          <p:nvSpPr>
            <p:cNvPr id="25" name="Right Triangle 24">
              <a:extLst>
                <a:ext uri="{FF2B5EF4-FFF2-40B4-BE49-F238E27FC236}">
                  <a16:creationId xmlns:a16="http://schemas.microsoft.com/office/drawing/2014/main" id="{9032C3E5-5B76-3748-8440-47F82F2463D3}"/>
                </a:ext>
              </a:extLst>
            </p:cNvPr>
            <p:cNvSpPr/>
            <p:nvPr/>
          </p:nvSpPr>
          <p:spPr>
            <a:xfrm rot="13819964">
              <a:off x="3665180" y="1535560"/>
              <a:ext cx="1083003" cy="873017"/>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Picture 26">
              <a:extLst>
                <a:ext uri="{FF2B5EF4-FFF2-40B4-BE49-F238E27FC236}">
                  <a16:creationId xmlns:a16="http://schemas.microsoft.com/office/drawing/2014/main" id="{FD111673-B1FC-3147-ACD8-D42D17ED9503}"/>
                </a:ext>
              </a:extLst>
            </p:cNvPr>
            <p:cNvPicPr>
              <a:picLocks noChangeAspect="1"/>
            </p:cNvPicPr>
            <p:nvPr/>
          </p:nvPicPr>
          <p:blipFill>
            <a:blip r:embed="rId11"/>
            <a:stretch>
              <a:fillRect/>
            </a:stretch>
          </p:blipFill>
          <p:spPr>
            <a:xfrm>
              <a:off x="5070558" y="1173552"/>
              <a:ext cx="2044522" cy="1578396"/>
            </a:xfrm>
            <a:prstGeom prst="rect">
              <a:avLst/>
            </a:prstGeom>
          </p:spPr>
        </p:pic>
      </p:grpSp>
      <p:pic>
        <p:nvPicPr>
          <p:cNvPr id="32" name="Picture 31">
            <a:extLst>
              <a:ext uri="{FF2B5EF4-FFF2-40B4-BE49-F238E27FC236}">
                <a16:creationId xmlns:a16="http://schemas.microsoft.com/office/drawing/2014/main" id="{F6B5D37A-6896-B140-9288-16622C811677}"/>
              </a:ext>
            </a:extLst>
          </p:cNvPr>
          <p:cNvPicPr>
            <a:picLocks noChangeAspect="1"/>
          </p:cNvPicPr>
          <p:nvPr/>
        </p:nvPicPr>
        <p:blipFill>
          <a:blip r:embed="rId12"/>
          <a:stretch>
            <a:fillRect/>
          </a:stretch>
        </p:blipFill>
        <p:spPr>
          <a:xfrm>
            <a:off x="6615112" y="1819906"/>
            <a:ext cx="1866568" cy="1128882"/>
          </a:xfrm>
          <a:prstGeom prst="rect">
            <a:avLst/>
          </a:prstGeom>
        </p:spPr>
      </p:pic>
      <p:grpSp>
        <p:nvGrpSpPr>
          <p:cNvPr id="85" name="Group 84">
            <a:extLst>
              <a:ext uri="{FF2B5EF4-FFF2-40B4-BE49-F238E27FC236}">
                <a16:creationId xmlns:a16="http://schemas.microsoft.com/office/drawing/2014/main" id="{5D6C7319-FF72-9447-8661-D0AC0B91527D}"/>
              </a:ext>
            </a:extLst>
          </p:cNvPr>
          <p:cNvGrpSpPr/>
          <p:nvPr/>
        </p:nvGrpSpPr>
        <p:grpSpPr>
          <a:xfrm>
            <a:off x="6845617" y="2948786"/>
            <a:ext cx="1536383" cy="594512"/>
            <a:chOff x="9127490" y="2788714"/>
            <a:chExt cx="2048510" cy="792683"/>
          </a:xfrm>
        </p:grpSpPr>
        <p:sp>
          <p:nvSpPr>
            <p:cNvPr id="46" name="Trapezoid 45">
              <a:extLst>
                <a:ext uri="{FF2B5EF4-FFF2-40B4-BE49-F238E27FC236}">
                  <a16:creationId xmlns:a16="http://schemas.microsoft.com/office/drawing/2014/main" id="{DB305D7B-0A94-E848-B3BC-B31A4FF249B0}"/>
                </a:ext>
              </a:extLst>
            </p:cNvPr>
            <p:cNvSpPr/>
            <p:nvPr/>
          </p:nvSpPr>
          <p:spPr>
            <a:xfrm flipV="1">
              <a:off x="9127490" y="2788714"/>
              <a:ext cx="2048510" cy="79268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TextBox 46">
              <a:extLst>
                <a:ext uri="{FF2B5EF4-FFF2-40B4-BE49-F238E27FC236}">
                  <a16:creationId xmlns:a16="http://schemas.microsoft.com/office/drawing/2014/main" id="{EBFFC0BA-D561-1C4B-B0D2-B1FE715728FF}"/>
                </a:ext>
              </a:extLst>
            </p:cNvPr>
            <p:cNvSpPr txBox="1"/>
            <p:nvPr/>
          </p:nvSpPr>
          <p:spPr>
            <a:xfrm>
              <a:off x="9426701" y="2962358"/>
              <a:ext cx="1576157" cy="430887"/>
            </a:xfrm>
            <a:prstGeom prst="rect">
              <a:avLst/>
            </a:prstGeom>
            <a:noFill/>
          </p:spPr>
          <p:txBody>
            <a:bodyPr wrap="none" rtlCol="0">
              <a:spAutoFit/>
            </a:bodyPr>
            <a:lstStyle/>
            <a:p>
              <a:r>
                <a:rPr lang="en-US" sz="1500" dirty="0">
                  <a:highlight>
                    <a:srgbClr val="FFFF00"/>
                  </a:highlight>
                </a:rPr>
                <a:t>LEGISLATION</a:t>
              </a:r>
            </a:p>
          </p:txBody>
        </p:sp>
      </p:grpSp>
      <p:sp>
        <p:nvSpPr>
          <p:cNvPr id="65" name="Down Arrow 64">
            <a:extLst>
              <a:ext uri="{FF2B5EF4-FFF2-40B4-BE49-F238E27FC236}">
                <a16:creationId xmlns:a16="http://schemas.microsoft.com/office/drawing/2014/main" id="{683FAE48-89F8-5A4F-91A8-79498171190F}"/>
              </a:ext>
            </a:extLst>
          </p:cNvPr>
          <p:cNvSpPr/>
          <p:nvPr/>
        </p:nvSpPr>
        <p:spPr>
          <a:xfrm>
            <a:off x="5886863" y="3496320"/>
            <a:ext cx="3390487" cy="1004645"/>
          </a:xfrm>
          <a:prstGeom prst="downArrow">
            <a:avLst>
              <a:gd name="adj1" fmla="val 50000"/>
              <a:gd name="adj2" fmla="val 474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highlight>
                  <a:srgbClr val="FF0000"/>
                </a:highlight>
              </a:rPr>
              <a:t>Demonize and override</a:t>
            </a:r>
          </a:p>
        </p:txBody>
      </p:sp>
      <p:grpSp>
        <p:nvGrpSpPr>
          <p:cNvPr id="86" name="Group 85">
            <a:extLst>
              <a:ext uri="{FF2B5EF4-FFF2-40B4-BE49-F238E27FC236}">
                <a16:creationId xmlns:a16="http://schemas.microsoft.com/office/drawing/2014/main" id="{35A31317-3143-D841-BA6C-761AF1A8B18B}"/>
              </a:ext>
            </a:extLst>
          </p:cNvPr>
          <p:cNvGrpSpPr/>
          <p:nvPr/>
        </p:nvGrpSpPr>
        <p:grpSpPr>
          <a:xfrm>
            <a:off x="4991512" y="4473631"/>
            <a:ext cx="2676310" cy="1486868"/>
            <a:chOff x="6655350" y="4821841"/>
            <a:chExt cx="3568413" cy="1982491"/>
          </a:xfrm>
        </p:grpSpPr>
        <p:pic>
          <p:nvPicPr>
            <p:cNvPr id="60" name="Picture 59">
              <a:extLst>
                <a:ext uri="{FF2B5EF4-FFF2-40B4-BE49-F238E27FC236}">
                  <a16:creationId xmlns:a16="http://schemas.microsoft.com/office/drawing/2014/main" id="{D322EF37-6A04-D04E-828B-D667019B11B1}"/>
                </a:ext>
              </a:extLst>
            </p:cNvPr>
            <p:cNvPicPr>
              <a:picLocks noChangeAspect="1"/>
            </p:cNvPicPr>
            <p:nvPr/>
          </p:nvPicPr>
          <p:blipFill>
            <a:blip r:embed="rId13"/>
            <a:stretch>
              <a:fillRect/>
            </a:stretch>
          </p:blipFill>
          <p:spPr>
            <a:xfrm>
              <a:off x="6784079" y="4821841"/>
              <a:ext cx="3416433" cy="1511114"/>
            </a:xfrm>
            <a:prstGeom prst="rect">
              <a:avLst/>
            </a:prstGeom>
          </p:spPr>
        </p:pic>
        <p:sp>
          <p:nvSpPr>
            <p:cNvPr id="66" name="TextBox 65">
              <a:extLst>
                <a:ext uri="{FF2B5EF4-FFF2-40B4-BE49-F238E27FC236}">
                  <a16:creationId xmlns:a16="http://schemas.microsoft.com/office/drawing/2014/main" id="{398E7DAD-52ED-B145-A353-DEC6303454C9}"/>
                </a:ext>
              </a:extLst>
            </p:cNvPr>
            <p:cNvSpPr txBox="1"/>
            <p:nvPr/>
          </p:nvSpPr>
          <p:spPr>
            <a:xfrm>
              <a:off x="6655350" y="6404223"/>
              <a:ext cx="3568413" cy="400109"/>
            </a:xfrm>
            <a:prstGeom prst="rect">
              <a:avLst/>
            </a:prstGeom>
            <a:noFill/>
          </p:spPr>
          <p:txBody>
            <a:bodyPr wrap="none" rtlCol="0">
              <a:spAutoFit/>
            </a:bodyPr>
            <a:lstStyle/>
            <a:p>
              <a:r>
                <a:rPr lang="en-US" sz="1350" dirty="0"/>
                <a:t>‘NIMBY’ Cities, SFR Neighborhoods </a:t>
              </a:r>
            </a:p>
          </p:txBody>
        </p:sp>
      </p:grpSp>
      <p:grpSp>
        <p:nvGrpSpPr>
          <p:cNvPr id="87" name="Group 86">
            <a:extLst>
              <a:ext uri="{FF2B5EF4-FFF2-40B4-BE49-F238E27FC236}">
                <a16:creationId xmlns:a16="http://schemas.microsoft.com/office/drawing/2014/main" id="{924005DE-1F7B-E94C-8E92-3FF4A5AF9001}"/>
              </a:ext>
            </a:extLst>
          </p:cNvPr>
          <p:cNvGrpSpPr/>
          <p:nvPr/>
        </p:nvGrpSpPr>
        <p:grpSpPr>
          <a:xfrm>
            <a:off x="7601363" y="4480882"/>
            <a:ext cx="1659942" cy="1441517"/>
            <a:chOff x="10135150" y="4831509"/>
            <a:chExt cx="2213255" cy="1922023"/>
          </a:xfrm>
        </p:grpSpPr>
        <p:pic>
          <p:nvPicPr>
            <p:cNvPr id="58" name="Picture 57">
              <a:extLst>
                <a:ext uri="{FF2B5EF4-FFF2-40B4-BE49-F238E27FC236}">
                  <a16:creationId xmlns:a16="http://schemas.microsoft.com/office/drawing/2014/main" id="{5AE96E24-2329-8B4E-8C9D-1A6F5115C26E}"/>
                </a:ext>
              </a:extLst>
            </p:cNvPr>
            <p:cNvPicPr>
              <a:picLocks noChangeAspect="1"/>
            </p:cNvPicPr>
            <p:nvPr/>
          </p:nvPicPr>
          <p:blipFill>
            <a:blip r:embed="rId14"/>
            <a:stretch>
              <a:fillRect/>
            </a:stretch>
          </p:blipFill>
          <p:spPr>
            <a:xfrm>
              <a:off x="10287004" y="4831509"/>
              <a:ext cx="1795668" cy="1515369"/>
            </a:xfrm>
            <a:prstGeom prst="rect">
              <a:avLst/>
            </a:prstGeom>
          </p:spPr>
        </p:pic>
        <p:sp>
          <p:nvSpPr>
            <p:cNvPr id="67" name="TextBox 66">
              <a:extLst>
                <a:ext uri="{FF2B5EF4-FFF2-40B4-BE49-F238E27FC236}">
                  <a16:creationId xmlns:a16="http://schemas.microsoft.com/office/drawing/2014/main" id="{46358F34-45F5-CE41-8A33-711A62D218D4}"/>
                </a:ext>
              </a:extLst>
            </p:cNvPr>
            <p:cNvSpPr txBox="1"/>
            <p:nvPr/>
          </p:nvSpPr>
          <p:spPr>
            <a:xfrm>
              <a:off x="10135150" y="6353423"/>
              <a:ext cx="2213255" cy="400109"/>
            </a:xfrm>
            <a:prstGeom prst="rect">
              <a:avLst/>
            </a:prstGeom>
            <a:noFill/>
          </p:spPr>
          <p:txBody>
            <a:bodyPr wrap="none" rtlCol="0">
              <a:spAutoFit/>
            </a:bodyPr>
            <a:lstStyle/>
            <a:p>
              <a:r>
                <a:rPr lang="en-US" sz="1350" dirty="0" err="1"/>
                <a:t>CoC</a:t>
              </a:r>
              <a:r>
                <a:rPr lang="en-US" sz="1350" dirty="0"/>
                <a:t>, Housing Justice </a:t>
              </a:r>
            </a:p>
          </p:txBody>
        </p:sp>
      </p:grpSp>
      <p:grpSp>
        <p:nvGrpSpPr>
          <p:cNvPr id="84" name="Group 83">
            <a:extLst>
              <a:ext uri="{FF2B5EF4-FFF2-40B4-BE49-F238E27FC236}">
                <a16:creationId xmlns:a16="http://schemas.microsoft.com/office/drawing/2014/main" id="{BED95628-A8CA-5A46-BABE-57B587481036}"/>
              </a:ext>
            </a:extLst>
          </p:cNvPr>
          <p:cNvGrpSpPr/>
          <p:nvPr/>
        </p:nvGrpSpPr>
        <p:grpSpPr>
          <a:xfrm>
            <a:off x="2515301" y="2124912"/>
            <a:ext cx="4120416" cy="3081902"/>
            <a:chOff x="3353735" y="1690215"/>
            <a:chExt cx="5493888" cy="4109203"/>
          </a:xfrm>
        </p:grpSpPr>
        <p:cxnSp>
          <p:nvCxnSpPr>
            <p:cNvPr id="69" name="Straight Arrow Connector 68">
              <a:extLst>
                <a:ext uri="{FF2B5EF4-FFF2-40B4-BE49-F238E27FC236}">
                  <a16:creationId xmlns:a16="http://schemas.microsoft.com/office/drawing/2014/main" id="{63062834-CE34-B848-99B2-9917FE8AF1D0}"/>
                </a:ext>
              </a:extLst>
            </p:cNvPr>
            <p:cNvCxnSpPr>
              <a:cxnSpLocks/>
              <a:endCxn id="32" idx="1"/>
            </p:cNvCxnSpPr>
            <p:nvPr/>
          </p:nvCxnSpPr>
          <p:spPr>
            <a:xfrm flipV="1">
              <a:off x="4502140" y="2036129"/>
              <a:ext cx="4318009" cy="1755889"/>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7D5AC008-8D14-F947-92C0-6E2A05A86DDF}"/>
                </a:ext>
              </a:extLst>
            </p:cNvPr>
            <p:cNvCxnSpPr>
              <a:cxnSpLocks/>
            </p:cNvCxnSpPr>
            <p:nvPr/>
          </p:nvCxnSpPr>
          <p:spPr>
            <a:xfrm flipV="1">
              <a:off x="3353735" y="2541183"/>
              <a:ext cx="5493888" cy="325823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693F6FEE-7623-E441-BD51-4570E71D25DF}"/>
                </a:ext>
              </a:extLst>
            </p:cNvPr>
            <p:cNvCxnSpPr>
              <a:cxnSpLocks/>
            </p:cNvCxnSpPr>
            <p:nvPr/>
          </p:nvCxnSpPr>
          <p:spPr>
            <a:xfrm flipV="1">
              <a:off x="7054850" y="1690215"/>
              <a:ext cx="1790700" cy="123695"/>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5430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E96F-9FEE-A64D-BBF5-6400B58D50B1}"/>
              </a:ext>
            </a:extLst>
          </p:cNvPr>
          <p:cNvSpPr>
            <a:spLocks noGrp="1"/>
          </p:cNvSpPr>
          <p:nvPr>
            <p:ph type="title"/>
          </p:nvPr>
        </p:nvSpPr>
        <p:spPr>
          <a:xfrm>
            <a:off x="173158" y="533400"/>
            <a:ext cx="7143750" cy="994172"/>
          </a:xfrm>
        </p:spPr>
        <p:txBody>
          <a:bodyPr>
            <a:normAutofit fontScale="90000"/>
          </a:bodyPr>
          <a:lstStyle/>
          <a:p>
            <a:r>
              <a:rPr lang="en-US" dirty="0"/>
              <a:t>CA’s supply-side-only strategy feeds the speculator</a:t>
            </a:r>
          </a:p>
        </p:txBody>
      </p:sp>
      <p:pic>
        <p:nvPicPr>
          <p:cNvPr id="4" name="Picture 3">
            <a:extLst>
              <a:ext uri="{FF2B5EF4-FFF2-40B4-BE49-F238E27FC236}">
                <a16:creationId xmlns:a16="http://schemas.microsoft.com/office/drawing/2014/main" id="{8CBE7895-816B-6A4B-98FB-D7B132E63ACE}"/>
              </a:ext>
            </a:extLst>
          </p:cNvPr>
          <p:cNvPicPr>
            <a:picLocks noChangeAspect="1"/>
          </p:cNvPicPr>
          <p:nvPr/>
        </p:nvPicPr>
        <p:blipFill>
          <a:blip r:embed="rId2"/>
          <a:stretch>
            <a:fillRect/>
          </a:stretch>
        </p:blipFill>
        <p:spPr>
          <a:xfrm>
            <a:off x="1143000" y="2146258"/>
            <a:ext cx="4547366" cy="3254488"/>
          </a:xfrm>
          <a:prstGeom prst="rect">
            <a:avLst/>
          </a:prstGeom>
        </p:spPr>
      </p:pic>
      <p:pic>
        <p:nvPicPr>
          <p:cNvPr id="10" name="Picture 9">
            <a:extLst>
              <a:ext uri="{FF2B5EF4-FFF2-40B4-BE49-F238E27FC236}">
                <a16:creationId xmlns:a16="http://schemas.microsoft.com/office/drawing/2014/main" id="{63AB1E97-6173-1F4C-BA38-4F2A030716F4}"/>
              </a:ext>
            </a:extLst>
          </p:cNvPr>
          <p:cNvPicPr>
            <a:picLocks noChangeAspect="1"/>
          </p:cNvPicPr>
          <p:nvPr/>
        </p:nvPicPr>
        <p:blipFill>
          <a:blip r:embed="rId3"/>
          <a:stretch>
            <a:fillRect/>
          </a:stretch>
        </p:blipFill>
        <p:spPr>
          <a:xfrm>
            <a:off x="7026497" y="856655"/>
            <a:ext cx="2114550" cy="771525"/>
          </a:xfrm>
          <a:prstGeom prst="rect">
            <a:avLst/>
          </a:prstGeom>
        </p:spPr>
      </p:pic>
      <p:sp>
        <p:nvSpPr>
          <p:cNvPr id="3" name="TextBox 2">
            <a:extLst>
              <a:ext uri="{FF2B5EF4-FFF2-40B4-BE49-F238E27FC236}">
                <a16:creationId xmlns:a16="http://schemas.microsoft.com/office/drawing/2014/main" id="{E6A90765-0571-4E40-9D18-9135B945CD89}"/>
              </a:ext>
            </a:extLst>
          </p:cNvPr>
          <p:cNvSpPr txBox="1"/>
          <p:nvPr/>
        </p:nvSpPr>
        <p:spPr>
          <a:xfrm>
            <a:off x="5690366" y="2044350"/>
            <a:ext cx="3204660" cy="4154984"/>
          </a:xfrm>
          <a:prstGeom prst="rect">
            <a:avLst/>
          </a:prstGeom>
          <a:noFill/>
        </p:spPr>
        <p:txBody>
          <a:bodyPr wrap="square" rtlCol="0">
            <a:spAutoFit/>
          </a:bodyPr>
          <a:lstStyle/>
          <a:p>
            <a:r>
              <a:rPr lang="en-US" sz="2400" b="1" i="1" dirty="0"/>
              <a:t>Build more, they’ll just eat more. Net supply added will &lt;100% of what gets built.</a:t>
            </a:r>
          </a:p>
          <a:p>
            <a:endParaRPr lang="en-US" sz="2400" b="1" i="1" dirty="0"/>
          </a:p>
          <a:p>
            <a:r>
              <a:rPr lang="en-US" sz="2400" b="1" i="1" dirty="0"/>
              <a:t>Speculation is the problem.</a:t>
            </a:r>
          </a:p>
          <a:p>
            <a:endParaRPr lang="en-US" sz="2400" b="1" i="1" dirty="0"/>
          </a:p>
          <a:p>
            <a:r>
              <a:rPr lang="en-US" sz="2400" b="1" i="1" dirty="0"/>
              <a:t>So why not give our local governments tools to deal with that?</a:t>
            </a:r>
          </a:p>
        </p:txBody>
      </p:sp>
      <p:sp>
        <p:nvSpPr>
          <p:cNvPr id="5" name="TextBox 4">
            <a:extLst>
              <a:ext uri="{FF2B5EF4-FFF2-40B4-BE49-F238E27FC236}">
                <a16:creationId xmlns:a16="http://schemas.microsoft.com/office/drawing/2014/main" id="{9CBB84B2-7B44-AC4F-9FC8-A3BA66BCBB1E}"/>
              </a:ext>
            </a:extLst>
          </p:cNvPr>
          <p:cNvSpPr txBox="1"/>
          <p:nvPr/>
        </p:nvSpPr>
        <p:spPr>
          <a:xfrm>
            <a:off x="1436880" y="2189996"/>
            <a:ext cx="1946943" cy="400110"/>
          </a:xfrm>
          <a:prstGeom prst="rect">
            <a:avLst/>
          </a:prstGeom>
          <a:noFill/>
        </p:spPr>
        <p:txBody>
          <a:bodyPr wrap="none" rtlCol="0">
            <a:spAutoFit/>
          </a:bodyPr>
          <a:lstStyle/>
          <a:p>
            <a:r>
              <a:rPr lang="en-US" sz="2000" b="1" dirty="0"/>
              <a:t>Vacation Rentals</a:t>
            </a:r>
          </a:p>
        </p:txBody>
      </p:sp>
      <p:sp>
        <p:nvSpPr>
          <p:cNvPr id="7" name="TextBox 6">
            <a:extLst>
              <a:ext uri="{FF2B5EF4-FFF2-40B4-BE49-F238E27FC236}">
                <a16:creationId xmlns:a16="http://schemas.microsoft.com/office/drawing/2014/main" id="{BA8EC6A7-9B1F-6E45-B7A6-86A25D9F9B06}"/>
              </a:ext>
            </a:extLst>
          </p:cNvPr>
          <p:cNvSpPr txBox="1"/>
          <p:nvPr/>
        </p:nvSpPr>
        <p:spPr>
          <a:xfrm>
            <a:off x="572733" y="3348939"/>
            <a:ext cx="2133600" cy="830997"/>
          </a:xfrm>
          <a:prstGeom prst="rect">
            <a:avLst/>
          </a:prstGeom>
          <a:noFill/>
        </p:spPr>
        <p:txBody>
          <a:bodyPr wrap="square" rtlCol="0">
            <a:spAutoFit/>
          </a:bodyPr>
          <a:lstStyle/>
          <a:p>
            <a:r>
              <a:rPr lang="en-US" sz="2400" b="1" dirty="0"/>
              <a:t>Institutional Investors</a:t>
            </a:r>
          </a:p>
        </p:txBody>
      </p:sp>
      <p:sp>
        <p:nvSpPr>
          <p:cNvPr id="8" name="TextBox 7">
            <a:extLst>
              <a:ext uri="{FF2B5EF4-FFF2-40B4-BE49-F238E27FC236}">
                <a16:creationId xmlns:a16="http://schemas.microsoft.com/office/drawing/2014/main" id="{52EE28AC-181D-794B-895E-96174E3A951D}"/>
              </a:ext>
            </a:extLst>
          </p:cNvPr>
          <p:cNvSpPr txBox="1"/>
          <p:nvPr/>
        </p:nvSpPr>
        <p:spPr>
          <a:xfrm>
            <a:off x="381330" y="4220545"/>
            <a:ext cx="1979196" cy="461665"/>
          </a:xfrm>
          <a:prstGeom prst="rect">
            <a:avLst/>
          </a:prstGeom>
          <a:noFill/>
        </p:spPr>
        <p:txBody>
          <a:bodyPr wrap="none" rtlCol="0">
            <a:spAutoFit/>
          </a:bodyPr>
          <a:lstStyle/>
          <a:p>
            <a:r>
              <a:rPr lang="en-US" sz="2400" b="1" dirty="0"/>
              <a:t>Vacant homes</a:t>
            </a:r>
          </a:p>
        </p:txBody>
      </p:sp>
      <p:sp>
        <p:nvSpPr>
          <p:cNvPr id="6" name="Rectangle 5">
            <a:extLst>
              <a:ext uri="{FF2B5EF4-FFF2-40B4-BE49-F238E27FC236}">
                <a16:creationId xmlns:a16="http://schemas.microsoft.com/office/drawing/2014/main" id="{FD7F8BBC-17CE-BA49-B3FC-3E41663A4033}"/>
              </a:ext>
            </a:extLst>
          </p:cNvPr>
          <p:cNvSpPr/>
          <p:nvPr/>
        </p:nvSpPr>
        <p:spPr>
          <a:xfrm>
            <a:off x="859550" y="2693453"/>
            <a:ext cx="915572" cy="400110"/>
          </a:xfrm>
          <a:prstGeom prst="rect">
            <a:avLst/>
          </a:prstGeom>
        </p:spPr>
        <p:txBody>
          <a:bodyPr wrap="none">
            <a:spAutoFit/>
          </a:bodyPr>
          <a:lstStyle/>
          <a:p>
            <a:r>
              <a:rPr lang="en-US" sz="2000" b="1" dirty="0" err="1"/>
              <a:t>Pacaso</a:t>
            </a:r>
            <a:endParaRPr lang="en-US" sz="2000" dirty="0"/>
          </a:p>
        </p:txBody>
      </p:sp>
      <p:sp>
        <p:nvSpPr>
          <p:cNvPr id="9" name="TextBox 8">
            <a:extLst>
              <a:ext uri="{FF2B5EF4-FFF2-40B4-BE49-F238E27FC236}">
                <a16:creationId xmlns:a16="http://schemas.microsoft.com/office/drawing/2014/main" id="{3A86F9DE-5AB1-684B-8556-4A41C06743CE}"/>
              </a:ext>
            </a:extLst>
          </p:cNvPr>
          <p:cNvSpPr txBox="1"/>
          <p:nvPr/>
        </p:nvSpPr>
        <p:spPr>
          <a:xfrm>
            <a:off x="6096001" y="-285751"/>
            <a:ext cx="184731" cy="300082"/>
          </a:xfrm>
          <a:prstGeom prst="rect">
            <a:avLst/>
          </a:prstGeom>
          <a:noFill/>
        </p:spPr>
        <p:txBody>
          <a:bodyPr wrap="none" rtlCol="0">
            <a:spAutoFit/>
          </a:bodyPr>
          <a:lstStyle/>
          <a:p>
            <a:endParaRPr lang="en-US" sz="1350" dirty="0"/>
          </a:p>
        </p:txBody>
      </p:sp>
      <p:sp>
        <p:nvSpPr>
          <p:cNvPr id="11" name="TextBox 10">
            <a:extLst>
              <a:ext uri="{FF2B5EF4-FFF2-40B4-BE49-F238E27FC236}">
                <a16:creationId xmlns:a16="http://schemas.microsoft.com/office/drawing/2014/main" id="{1F462BCB-7171-4F71-8011-676FDCDC91D4}"/>
              </a:ext>
            </a:extLst>
          </p:cNvPr>
          <p:cNvSpPr txBox="1"/>
          <p:nvPr/>
        </p:nvSpPr>
        <p:spPr>
          <a:xfrm>
            <a:off x="248974" y="4835937"/>
            <a:ext cx="3391569" cy="461665"/>
          </a:xfrm>
          <a:prstGeom prst="rect">
            <a:avLst/>
          </a:prstGeom>
          <a:noFill/>
        </p:spPr>
        <p:txBody>
          <a:bodyPr wrap="none" rtlCol="0">
            <a:spAutoFit/>
          </a:bodyPr>
          <a:lstStyle/>
          <a:p>
            <a:r>
              <a:rPr lang="en-US" sz="2400" b="1" dirty="0"/>
              <a:t>Foreign owned property</a:t>
            </a:r>
          </a:p>
        </p:txBody>
      </p:sp>
    </p:spTree>
    <p:extLst>
      <p:ext uri="{BB962C8B-B14F-4D97-AF65-F5344CB8AC3E}">
        <p14:creationId xmlns:p14="http://schemas.microsoft.com/office/powerpoint/2010/main" val="37315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26</a:t>
            </a:fld>
            <a:endParaRPr lang="en-US"/>
          </a:p>
        </p:txBody>
      </p:sp>
      <p:sp>
        <p:nvSpPr>
          <p:cNvPr id="4" name="TextBox 3">
            <a:extLst>
              <a:ext uri="{FF2B5EF4-FFF2-40B4-BE49-F238E27FC236}">
                <a16:creationId xmlns:a16="http://schemas.microsoft.com/office/drawing/2014/main" id="{8FA14539-86CA-46AC-AE0B-3EB562D3F4DF}"/>
              </a:ext>
            </a:extLst>
          </p:cNvPr>
          <p:cNvSpPr txBox="1"/>
          <p:nvPr/>
        </p:nvSpPr>
        <p:spPr>
          <a:xfrm>
            <a:off x="914400" y="393442"/>
            <a:ext cx="7315200" cy="5016758"/>
          </a:xfrm>
          <a:prstGeom prst="rect">
            <a:avLst/>
          </a:prstGeom>
          <a:noFill/>
        </p:spPr>
        <p:txBody>
          <a:bodyPr wrap="square" rtlCol="0">
            <a:spAutoFit/>
          </a:bodyPr>
          <a:lstStyle/>
          <a:p>
            <a:pPr algn="ctr"/>
            <a:r>
              <a:rPr lang="en-US" sz="4000" b="1" dirty="0"/>
              <a:t>So, while proactive positive steps are being taken internationally to address the AFFORDABILITY problem…</a:t>
            </a:r>
          </a:p>
          <a:p>
            <a:pPr algn="ctr"/>
            <a:endParaRPr lang="en-US" sz="4000" b="1" dirty="0"/>
          </a:p>
          <a:p>
            <a:pPr algn="ctr"/>
            <a:r>
              <a:rPr lang="en-US" sz="4000" b="1" dirty="0"/>
              <a:t> CALIFORNIA </a:t>
            </a:r>
          </a:p>
          <a:p>
            <a:pPr algn="ctr"/>
            <a:r>
              <a:rPr lang="en-US" sz="4000" b="1" dirty="0"/>
              <a:t>has chosen to </a:t>
            </a:r>
          </a:p>
          <a:p>
            <a:pPr algn="ctr"/>
            <a:r>
              <a:rPr lang="en-US" sz="4000" b="1" dirty="0"/>
              <a:t>ACTUALLY, MAKE IT WORSE…</a:t>
            </a:r>
          </a:p>
        </p:txBody>
      </p:sp>
    </p:spTree>
    <p:extLst>
      <p:ext uri="{BB962C8B-B14F-4D97-AF65-F5344CB8AC3E}">
        <p14:creationId xmlns:p14="http://schemas.microsoft.com/office/powerpoint/2010/main" val="36911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C978854-B62E-4262-BB12-802E2406D8E4}"/>
              </a:ext>
            </a:extLst>
          </p:cNvPr>
          <p:cNvSpPr/>
          <p:nvPr/>
        </p:nvSpPr>
        <p:spPr>
          <a:xfrm flipV="1">
            <a:off x="190500" y="441325"/>
            <a:ext cx="8648700" cy="12350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27</a:t>
            </a:fld>
            <a:endParaRPr lang="en-US"/>
          </a:p>
        </p:txBody>
      </p:sp>
      <p:sp>
        <p:nvSpPr>
          <p:cNvPr id="2" name="TextBox 1">
            <a:extLst>
              <a:ext uri="{FF2B5EF4-FFF2-40B4-BE49-F238E27FC236}">
                <a16:creationId xmlns:a16="http://schemas.microsoft.com/office/drawing/2014/main" id="{AE6A32FE-1B5A-4674-B7D8-B79DCD0400E0}"/>
              </a:ext>
            </a:extLst>
          </p:cNvPr>
          <p:cNvSpPr txBox="1"/>
          <p:nvPr/>
        </p:nvSpPr>
        <p:spPr>
          <a:xfrm>
            <a:off x="190500" y="533400"/>
            <a:ext cx="9029700" cy="3970318"/>
          </a:xfrm>
          <a:prstGeom prst="rect">
            <a:avLst/>
          </a:prstGeom>
          <a:noFill/>
        </p:spPr>
        <p:txBody>
          <a:bodyPr wrap="square" rtlCol="0">
            <a:spAutoFit/>
          </a:bodyPr>
          <a:lstStyle/>
          <a:p>
            <a:r>
              <a:rPr lang="en-US" sz="3200" b="1" dirty="0">
                <a:solidFill>
                  <a:schemeClr val="bg1">
                    <a:lumMod val="95000"/>
                  </a:schemeClr>
                </a:solidFill>
                <a:effectLst>
                  <a:outerShdw blurRad="38100" dist="38100" dir="2700000" algn="tl">
                    <a:srgbClr val="000000">
                      <a:alpha val="43137"/>
                    </a:srgbClr>
                  </a:outerShdw>
                </a:effectLst>
              </a:rPr>
              <a:t>All the prior housing bills like SB35  SB9 and SB10 </a:t>
            </a:r>
          </a:p>
          <a:p>
            <a:r>
              <a:rPr lang="en-US" sz="3200" b="1" dirty="0">
                <a:solidFill>
                  <a:schemeClr val="bg1">
                    <a:lumMod val="95000"/>
                  </a:schemeClr>
                </a:solidFill>
                <a:effectLst>
                  <a:outerShdw blurRad="38100" dist="38100" dir="2700000" algn="tl">
                    <a:srgbClr val="000000">
                      <a:alpha val="43137"/>
                    </a:srgbClr>
                  </a:outerShdw>
                </a:effectLst>
              </a:rPr>
              <a:t>will not solve the affordable housing problems.</a:t>
            </a:r>
          </a:p>
          <a:p>
            <a:endParaRPr lang="en-US" sz="3200" dirty="0"/>
          </a:p>
          <a:p>
            <a:r>
              <a:rPr lang="en-US" sz="2800" dirty="0"/>
              <a:t>Neither will 2022 bills like these:</a:t>
            </a:r>
          </a:p>
          <a:p>
            <a:endParaRPr lang="en-US" sz="3200" dirty="0"/>
          </a:p>
          <a:p>
            <a:r>
              <a:rPr lang="en-US" sz="3200" b="1" dirty="0"/>
              <a:t>AB 1910: </a:t>
            </a:r>
            <a:r>
              <a:rPr lang="en-US" sz="3200" dirty="0"/>
              <a:t>Public Golf Courses into Housing</a:t>
            </a:r>
          </a:p>
          <a:p>
            <a:r>
              <a:rPr lang="en-US" sz="3200" b="1" dirty="0"/>
              <a:t>AB 2053: </a:t>
            </a:r>
            <a:r>
              <a:rPr lang="en-US" sz="3200" dirty="0"/>
              <a:t>Social Housing Act: </a:t>
            </a:r>
            <a:r>
              <a:rPr lang="en-US" sz="2400" dirty="0"/>
              <a:t>California Housing Authority</a:t>
            </a:r>
          </a:p>
          <a:p>
            <a:r>
              <a:rPr lang="en-US" sz="3200" b="1" dirty="0"/>
              <a:t>AB 2097: </a:t>
            </a:r>
            <a:r>
              <a:rPr lang="en-US" sz="3200" dirty="0"/>
              <a:t>Parking Requirements</a:t>
            </a:r>
          </a:p>
        </p:txBody>
      </p:sp>
    </p:spTree>
    <p:extLst>
      <p:ext uri="{BB962C8B-B14F-4D97-AF65-F5344CB8AC3E}">
        <p14:creationId xmlns:p14="http://schemas.microsoft.com/office/powerpoint/2010/main" val="3410109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6A6B60-C685-41B6-A87E-E6F915F93B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295144"/>
            <a:ext cx="6934200" cy="4650688"/>
          </a:xfrm>
          <a:prstGeom prst="rect">
            <a:avLst/>
          </a:prstGeom>
        </p:spPr>
      </p:pic>
      <p:sp>
        <p:nvSpPr>
          <p:cNvPr id="8" name="Rectangle 7">
            <a:extLst>
              <a:ext uri="{FF2B5EF4-FFF2-40B4-BE49-F238E27FC236}">
                <a16:creationId xmlns:a16="http://schemas.microsoft.com/office/drawing/2014/main" id="{ED0F1803-7798-4C91-87EE-55215BA4C470}"/>
              </a:ext>
            </a:extLst>
          </p:cNvPr>
          <p:cNvSpPr/>
          <p:nvPr/>
        </p:nvSpPr>
        <p:spPr>
          <a:xfrm flipV="1">
            <a:off x="190500" y="533400"/>
            <a:ext cx="86487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28</a:t>
            </a:fld>
            <a:endParaRPr lang="en-US"/>
          </a:p>
        </p:txBody>
      </p:sp>
      <p:sp>
        <p:nvSpPr>
          <p:cNvPr id="6" name="TextBox 5">
            <a:extLst>
              <a:ext uri="{FF2B5EF4-FFF2-40B4-BE49-F238E27FC236}">
                <a16:creationId xmlns:a16="http://schemas.microsoft.com/office/drawing/2014/main" id="{3FAE273B-8418-485C-9FC3-5942B4D2BF17}"/>
              </a:ext>
            </a:extLst>
          </p:cNvPr>
          <p:cNvSpPr txBox="1"/>
          <p:nvPr/>
        </p:nvSpPr>
        <p:spPr>
          <a:xfrm>
            <a:off x="228600" y="634425"/>
            <a:ext cx="4572000" cy="584775"/>
          </a:xfrm>
          <a:prstGeom prst="rect">
            <a:avLst/>
          </a:prstGeom>
          <a:noFill/>
        </p:spPr>
        <p:txBody>
          <a:bodyPr wrap="square">
            <a:spAutoFit/>
          </a:bodyPr>
          <a:lstStyle/>
          <a:p>
            <a:r>
              <a:rPr lang="en-US" sz="3200" b="1" dirty="0"/>
              <a:t>AB 1910</a:t>
            </a:r>
          </a:p>
        </p:txBody>
      </p:sp>
      <p:sp>
        <p:nvSpPr>
          <p:cNvPr id="4" name="TextBox 3">
            <a:extLst>
              <a:ext uri="{FF2B5EF4-FFF2-40B4-BE49-F238E27FC236}">
                <a16:creationId xmlns:a16="http://schemas.microsoft.com/office/drawing/2014/main" id="{DD0D5C2D-2B30-4E28-AE41-2DD4B223B049}"/>
              </a:ext>
            </a:extLst>
          </p:cNvPr>
          <p:cNvSpPr txBox="1"/>
          <p:nvPr/>
        </p:nvSpPr>
        <p:spPr>
          <a:xfrm>
            <a:off x="1609077" y="1998118"/>
            <a:ext cx="5562600" cy="1815882"/>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Converting public golf </a:t>
            </a:r>
            <a:r>
              <a:rPr lang="en-US" sz="2800" b="1" dirty="0" err="1">
                <a:solidFill>
                  <a:schemeClr val="bg1"/>
                </a:solidFill>
                <a:effectLst>
                  <a:outerShdw blurRad="38100" dist="38100" dir="2700000" algn="tl">
                    <a:srgbClr val="000000">
                      <a:alpha val="43137"/>
                    </a:srgbClr>
                  </a:outerShdw>
                </a:effectLst>
              </a:rPr>
              <a:t>couses</a:t>
            </a:r>
            <a:r>
              <a:rPr lang="en-US" sz="2800" b="1" dirty="0">
                <a:solidFill>
                  <a:schemeClr val="bg1"/>
                </a:solidFill>
                <a:effectLst>
                  <a:outerShdw blurRad="38100" dist="38100" dir="2700000" algn="tl">
                    <a:srgbClr val="000000">
                      <a:alpha val="43137"/>
                    </a:srgbClr>
                  </a:outerShdw>
                </a:effectLst>
              </a:rPr>
              <a:t> and other public recreational areas into housing is inequitable and will have a negative environmental impact. </a:t>
            </a:r>
          </a:p>
        </p:txBody>
      </p:sp>
    </p:spTree>
    <p:extLst>
      <p:ext uri="{BB962C8B-B14F-4D97-AF65-F5344CB8AC3E}">
        <p14:creationId xmlns:p14="http://schemas.microsoft.com/office/powerpoint/2010/main" val="2261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ap&#10;&#10;Description automatically generated">
            <a:extLst>
              <a:ext uri="{FF2B5EF4-FFF2-40B4-BE49-F238E27FC236}">
                <a16:creationId xmlns:a16="http://schemas.microsoft.com/office/drawing/2014/main" id="{85939D68-6ADE-4822-9FAF-2773094B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7798107" cy="7040880"/>
          </a:xfrm>
          <a:prstGeom prst="rect">
            <a:avLst/>
          </a:prstGeom>
        </p:spPr>
      </p:pic>
      <p:sp>
        <p:nvSpPr>
          <p:cNvPr id="8" name="Rectangle 7">
            <a:extLst>
              <a:ext uri="{FF2B5EF4-FFF2-40B4-BE49-F238E27FC236}">
                <a16:creationId xmlns:a16="http://schemas.microsoft.com/office/drawing/2014/main" id="{F30FAC6E-6887-41BA-8256-90928EB6F520}"/>
              </a:ext>
            </a:extLst>
          </p:cNvPr>
          <p:cNvSpPr/>
          <p:nvPr/>
        </p:nvSpPr>
        <p:spPr>
          <a:xfrm>
            <a:off x="656068" y="6477000"/>
            <a:ext cx="8030732" cy="563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29</a:t>
            </a:fld>
            <a:endParaRPr lang="en-US"/>
          </a:p>
        </p:txBody>
      </p:sp>
      <p:sp>
        <p:nvSpPr>
          <p:cNvPr id="2" name="Rectangle 1">
            <a:extLst>
              <a:ext uri="{FF2B5EF4-FFF2-40B4-BE49-F238E27FC236}">
                <a16:creationId xmlns:a16="http://schemas.microsoft.com/office/drawing/2014/main" id="{356A0B32-8C2B-465A-82F5-46CDDAA358BC}"/>
              </a:ext>
            </a:extLst>
          </p:cNvPr>
          <p:cNvSpPr/>
          <p:nvPr/>
        </p:nvSpPr>
        <p:spPr>
          <a:xfrm>
            <a:off x="656068" y="5181600"/>
            <a:ext cx="7836717" cy="12954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E571CF-B562-4613-9A5C-2C4989BBFB29}"/>
              </a:ext>
            </a:extLst>
          </p:cNvPr>
          <p:cNvSpPr/>
          <p:nvPr/>
        </p:nvSpPr>
        <p:spPr>
          <a:xfrm>
            <a:off x="1791210" y="2155493"/>
            <a:ext cx="4191000" cy="6096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F04E69-8E1C-4A78-B392-0E341069B7A0}"/>
              </a:ext>
            </a:extLst>
          </p:cNvPr>
          <p:cNvSpPr txBox="1"/>
          <p:nvPr/>
        </p:nvSpPr>
        <p:spPr>
          <a:xfrm>
            <a:off x="724410" y="2118762"/>
            <a:ext cx="6477000" cy="584775"/>
          </a:xfrm>
          <a:prstGeom prst="rect">
            <a:avLst/>
          </a:prstGeom>
          <a:noFill/>
        </p:spPr>
        <p:txBody>
          <a:bodyPr wrap="square" rtlCol="0">
            <a:spAutoFit/>
          </a:bodyPr>
          <a:lstStyle/>
          <a:p>
            <a:pPr algn="ctr"/>
            <a:r>
              <a:rPr lang="en-US" sz="3200" dirty="0"/>
              <a:t>A speculator’s dream!</a:t>
            </a:r>
          </a:p>
        </p:txBody>
      </p:sp>
      <p:sp>
        <p:nvSpPr>
          <p:cNvPr id="12" name="Rectangle 11">
            <a:extLst>
              <a:ext uri="{FF2B5EF4-FFF2-40B4-BE49-F238E27FC236}">
                <a16:creationId xmlns:a16="http://schemas.microsoft.com/office/drawing/2014/main" id="{63205652-9EB8-45B5-84BF-2AB7771631E3}"/>
              </a:ext>
            </a:extLst>
          </p:cNvPr>
          <p:cNvSpPr/>
          <p:nvPr/>
        </p:nvSpPr>
        <p:spPr>
          <a:xfrm>
            <a:off x="656068" y="0"/>
            <a:ext cx="7857571" cy="1143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A415F17-CE33-4924-8833-92094628A7E1}"/>
              </a:ext>
            </a:extLst>
          </p:cNvPr>
          <p:cNvSpPr txBox="1"/>
          <p:nvPr/>
        </p:nvSpPr>
        <p:spPr>
          <a:xfrm>
            <a:off x="951990" y="304800"/>
            <a:ext cx="7239000" cy="954107"/>
          </a:xfrm>
          <a:prstGeom prst="rect">
            <a:avLst/>
          </a:prstGeom>
          <a:noFill/>
        </p:spPr>
        <p:txBody>
          <a:bodyPr wrap="square" rtlCol="0">
            <a:spAutoFit/>
          </a:bodyPr>
          <a:lstStyle/>
          <a:p>
            <a:pPr algn="ctr"/>
            <a:r>
              <a:rPr lang="en-US" sz="2800" dirty="0"/>
              <a:t>AB 1910 could allow as many as 20,000 homes on this site.</a:t>
            </a:r>
          </a:p>
        </p:txBody>
      </p:sp>
      <p:sp>
        <p:nvSpPr>
          <p:cNvPr id="14" name="TextBox 13">
            <a:extLst>
              <a:ext uri="{FF2B5EF4-FFF2-40B4-BE49-F238E27FC236}">
                <a16:creationId xmlns:a16="http://schemas.microsoft.com/office/drawing/2014/main" id="{A800FFA8-5EA0-4A48-9701-9A588664200E}"/>
              </a:ext>
            </a:extLst>
          </p:cNvPr>
          <p:cNvSpPr txBox="1"/>
          <p:nvPr/>
        </p:nvSpPr>
        <p:spPr>
          <a:xfrm>
            <a:off x="3435868" y="12091"/>
            <a:ext cx="7531084" cy="462305"/>
          </a:xfrm>
          <a:prstGeom prst="rect">
            <a:avLst/>
          </a:prstGeom>
          <a:noFill/>
        </p:spPr>
        <p:txBody>
          <a:bodyPr wrap="square" rtlCol="0">
            <a:spAutoFit/>
          </a:bodyPr>
          <a:lstStyle/>
          <a:p>
            <a:r>
              <a:rPr lang="en-US" sz="2400" b="1" dirty="0"/>
              <a:t>CONCEPTUALLY</a:t>
            </a:r>
          </a:p>
        </p:txBody>
      </p:sp>
      <p:sp>
        <p:nvSpPr>
          <p:cNvPr id="15" name="TextBox 14">
            <a:extLst>
              <a:ext uri="{FF2B5EF4-FFF2-40B4-BE49-F238E27FC236}">
                <a16:creationId xmlns:a16="http://schemas.microsoft.com/office/drawing/2014/main" id="{B5AF6E83-2ABF-4044-A745-C81FB46D165D}"/>
              </a:ext>
            </a:extLst>
          </p:cNvPr>
          <p:cNvSpPr txBox="1"/>
          <p:nvPr/>
        </p:nvSpPr>
        <p:spPr>
          <a:xfrm>
            <a:off x="609600" y="5105400"/>
            <a:ext cx="7848600" cy="1384995"/>
          </a:xfrm>
          <a:prstGeom prst="rect">
            <a:avLst/>
          </a:prstGeom>
          <a:noFill/>
        </p:spPr>
        <p:txBody>
          <a:bodyPr wrap="square" rtlCol="0">
            <a:spAutoFit/>
          </a:bodyPr>
          <a:lstStyle/>
          <a:p>
            <a:pPr algn="ctr"/>
            <a:r>
              <a:rPr lang="en-US" sz="2800" dirty="0"/>
              <a:t>Requiring only 15% open space, an insufficient amount of affordable housing and would result in a huge adverse environmental impact.</a:t>
            </a:r>
          </a:p>
        </p:txBody>
      </p:sp>
    </p:spTree>
    <p:extLst>
      <p:ext uri="{BB962C8B-B14F-4D97-AF65-F5344CB8AC3E}">
        <p14:creationId xmlns:p14="http://schemas.microsoft.com/office/powerpoint/2010/main" val="34996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UNITED NEIGHBORS\Speculation 2022\Hous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8" y="0"/>
            <a:ext cx="9218302" cy="60747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4531816"/>
            <a:ext cx="10591800" cy="4154984"/>
          </a:xfrm>
          <a:prstGeom prst="rect">
            <a:avLst/>
          </a:prstGeom>
          <a:noFill/>
        </p:spPr>
        <p:txBody>
          <a:bodyPr wrap="square" rtlCol="0">
            <a:spAutoFit/>
          </a:bodyPr>
          <a:lstStyle/>
          <a:p>
            <a:endParaRPr lang="en-US" sz="4200" b="1" dirty="0"/>
          </a:p>
          <a:p>
            <a:endParaRPr lang="en-US" sz="4200" b="1" dirty="0"/>
          </a:p>
          <a:p>
            <a:r>
              <a:rPr lang="en-US" sz="4600" b="1" dirty="0"/>
              <a:t>Housing supply is not the problem</a:t>
            </a:r>
          </a:p>
          <a:p>
            <a:endParaRPr lang="en-US" sz="4200" b="1" dirty="0"/>
          </a:p>
          <a:p>
            <a:endParaRPr lang="en-US" sz="4200" b="1" dirty="0"/>
          </a:p>
          <a:p>
            <a:endParaRPr lang="en-US" sz="4200" b="1" dirty="0"/>
          </a:p>
        </p:txBody>
      </p:sp>
      <p:sp>
        <p:nvSpPr>
          <p:cNvPr id="2" name="Footer Placeholder 1"/>
          <p:cNvSpPr>
            <a:spLocks noGrp="1"/>
          </p:cNvSpPr>
          <p:nvPr>
            <p:ph type="ftr" sz="quarter" idx="11"/>
          </p:nvPr>
        </p:nvSpPr>
        <p:spPr/>
        <p:txBody>
          <a:bodyPr/>
          <a:lstStyle/>
          <a:p>
            <a:r>
              <a:rPr lang="en-US"/>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3</a:t>
            </a:fld>
            <a:endParaRPr lang="en-US"/>
          </a:p>
        </p:txBody>
      </p:sp>
    </p:spTree>
    <p:extLst>
      <p:ext uri="{BB962C8B-B14F-4D97-AF65-F5344CB8AC3E}">
        <p14:creationId xmlns:p14="http://schemas.microsoft.com/office/powerpoint/2010/main" val="238321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30</a:t>
            </a:fld>
            <a:endParaRPr lang="en-US"/>
          </a:p>
        </p:txBody>
      </p:sp>
      <p:pic>
        <p:nvPicPr>
          <p:cNvPr id="4" name="Picture 3" descr="A picture containing text, circuit, electronics, highway&#10;&#10;Description automatically generated">
            <a:extLst>
              <a:ext uri="{FF2B5EF4-FFF2-40B4-BE49-F238E27FC236}">
                <a16:creationId xmlns:a16="http://schemas.microsoft.com/office/drawing/2014/main" id="{8E346025-457A-4D91-846D-56948A698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5993"/>
            <a:ext cx="9144000" cy="5324475"/>
          </a:xfrm>
          <a:prstGeom prst="rect">
            <a:avLst/>
          </a:prstGeom>
        </p:spPr>
      </p:pic>
      <p:sp>
        <p:nvSpPr>
          <p:cNvPr id="6" name="TextBox 5">
            <a:extLst>
              <a:ext uri="{FF2B5EF4-FFF2-40B4-BE49-F238E27FC236}">
                <a16:creationId xmlns:a16="http://schemas.microsoft.com/office/drawing/2014/main" id="{13BE8A0F-4483-4F75-913B-C83BEB13B7BE}"/>
              </a:ext>
            </a:extLst>
          </p:cNvPr>
          <p:cNvSpPr txBox="1"/>
          <p:nvPr/>
        </p:nvSpPr>
        <p:spPr>
          <a:xfrm>
            <a:off x="2057400" y="2133600"/>
            <a:ext cx="3962400" cy="584775"/>
          </a:xfrm>
          <a:prstGeom prst="rect">
            <a:avLst/>
          </a:prstGeom>
          <a:noFill/>
        </p:spPr>
        <p:txBody>
          <a:bodyPr wrap="square" rtlCol="0">
            <a:spAutoFit/>
          </a:bodyPr>
          <a:lstStyle/>
          <a:p>
            <a:r>
              <a:rPr lang="en-US" sz="3200" b="1" dirty="0"/>
              <a:t>Bus Line Parking</a:t>
            </a:r>
          </a:p>
        </p:txBody>
      </p:sp>
      <p:sp>
        <p:nvSpPr>
          <p:cNvPr id="7" name="TextBox 6">
            <a:extLst>
              <a:ext uri="{FF2B5EF4-FFF2-40B4-BE49-F238E27FC236}">
                <a16:creationId xmlns:a16="http://schemas.microsoft.com/office/drawing/2014/main" id="{FB2F1A69-E707-4760-B937-4FAA6282CF7A}"/>
              </a:ext>
            </a:extLst>
          </p:cNvPr>
          <p:cNvSpPr txBox="1"/>
          <p:nvPr/>
        </p:nvSpPr>
        <p:spPr>
          <a:xfrm rot="3718112">
            <a:off x="-840344" y="3949075"/>
            <a:ext cx="4267200" cy="830997"/>
          </a:xfrm>
          <a:prstGeom prst="rect">
            <a:avLst/>
          </a:prstGeom>
          <a:noFill/>
        </p:spPr>
        <p:txBody>
          <a:bodyPr wrap="square" rtlCol="0">
            <a:spAutoFit/>
          </a:bodyPr>
          <a:lstStyle/>
          <a:p>
            <a:r>
              <a:rPr lang="en-US" sz="2400" b="1" dirty="0">
                <a:solidFill>
                  <a:schemeClr val="bg1"/>
                </a:solidFill>
              </a:rPr>
              <a:t>Unhoused Encampment</a:t>
            </a:r>
          </a:p>
          <a:p>
            <a:r>
              <a:rPr lang="en-US" sz="2400" b="1" dirty="0">
                <a:solidFill>
                  <a:schemeClr val="bg1"/>
                </a:solidFill>
              </a:rPr>
              <a:t>On Publicly Owned Land</a:t>
            </a:r>
          </a:p>
        </p:txBody>
      </p:sp>
      <p:sp>
        <p:nvSpPr>
          <p:cNvPr id="8" name="TextBox 7">
            <a:extLst>
              <a:ext uri="{FF2B5EF4-FFF2-40B4-BE49-F238E27FC236}">
                <a16:creationId xmlns:a16="http://schemas.microsoft.com/office/drawing/2014/main" id="{5EA9FBA2-0A53-44A0-824A-4FC99B466A30}"/>
              </a:ext>
            </a:extLst>
          </p:cNvPr>
          <p:cNvSpPr txBox="1"/>
          <p:nvPr/>
        </p:nvSpPr>
        <p:spPr>
          <a:xfrm>
            <a:off x="2057400" y="2761359"/>
            <a:ext cx="4038600" cy="830997"/>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New Dealership Cars Stored </a:t>
            </a:r>
          </a:p>
          <a:p>
            <a:r>
              <a:rPr lang="en-US" sz="2400" b="1" dirty="0">
                <a:solidFill>
                  <a:schemeClr val="bg1"/>
                </a:solidFill>
                <a:effectLst>
                  <a:outerShdw blurRad="38100" dist="38100" dir="2700000" algn="tl">
                    <a:srgbClr val="000000">
                      <a:alpha val="43137"/>
                    </a:srgbClr>
                  </a:outerShdw>
                </a:effectLst>
              </a:rPr>
              <a:t>On Publicly Owned Land</a:t>
            </a:r>
          </a:p>
        </p:txBody>
      </p:sp>
      <p:sp>
        <p:nvSpPr>
          <p:cNvPr id="9" name="TextBox 8">
            <a:extLst>
              <a:ext uri="{FF2B5EF4-FFF2-40B4-BE49-F238E27FC236}">
                <a16:creationId xmlns:a16="http://schemas.microsoft.com/office/drawing/2014/main" id="{4A3CEF99-EF61-4526-85E5-C0D606CF4043}"/>
              </a:ext>
            </a:extLst>
          </p:cNvPr>
          <p:cNvSpPr txBox="1"/>
          <p:nvPr/>
        </p:nvSpPr>
        <p:spPr>
          <a:xfrm>
            <a:off x="76200" y="5569754"/>
            <a:ext cx="9220200" cy="954107"/>
          </a:xfrm>
          <a:prstGeom prst="rect">
            <a:avLst/>
          </a:prstGeom>
          <a:noFill/>
        </p:spPr>
        <p:txBody>
          <a:bodyPr wrap="square" rtlCol="0">
            <a:spAutoFit/>
          </a:bodyPr>
          <a:lstStyle/>
          <a:p>
            <a:r>
              <a:rPr lang="en-US" sz="2800" dirty="0"/>
              <a:t>But, public lands currently used for parking can be built upon for mixed income housing while still supplying public parking. </a:t>
            </a:r>
          </a:p>
        </p:txBody>
      </p:sp>
    </p:spTree>
    <p:extLst>
      <p:ext uri="{BB962C8B-B14F-4D97-AF65-F5344CB8AC3E}">
        <p14:creationId xmlns:p14="http://schemas.microsoft.com/office/powerpoint/2010/main" val="35165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31</a:t>
            </a:fld>
            <a:endParaRPr lang="en-US"/>
          </a:p>
        </p:txBody>
      </p:sp>
      <p:pic>
        <p:nvPicPr>
          <p:cNvPr id="4" name="Picture 3" descr="Map&#10;&#10;Description automatically generated">
            <a:extLst>
              <a:ext uri="{FF2B5EF4-FFF2-40B4-BE49-F238E27FC236}">
                <a16:creationId xmlns:a16="http://schemas.microsoft.com/office/drawing/2014/main" id="{4C376576-6FBF-4A5F-87E7-93770E5B3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36525"/>
            <a:ext cx="7970439" cy="5486400"/>
          </a:xfrm>
          <a:prstGeom prst="rect">
            <a:avLst/>
          </a:prstGeom>
        </p:spPr>
      </p:pic>
      <p:sp>
        <p:nvSpPr>
          <p:cNvPr id="6" name="TextBox 5">
            <a:extLst>
              <a:ext uri="{FF2B5EF4-FFF2-40B4-BE49-F238E27FC236}">
                <a16:creationId xmlns:a16="http://schemas.microsoft.com/office/drawing/2014/main" id="{1E153402-5CA2-4C8B-8667-8A19CB5E95D3}"/>
              </a:ext>
            </a:extLst>
          </p:cNvPr>
          <p:cNvSpPr txBox="1"/>
          <p:nvPr/>
        </p:nvSpPr>
        <p:spPr>
          <a:xfrm>
            <a:off x="76200" y="5638800"/>
            <a:ext cx="8991600" cy="830997"/>
          </a:xfrm>
          <a:prstGeom prst="rect">
            <a:avLst/>
          </a:prstGeom>
          <a:noFill/>
        </p:spPr>
        <p:txBody>
          <a:bodyPr wrap="square" rtlCol="0">
            <a:spAutoFit/>
          </a:bodyPr>
          <a:lstStyle/>
          <a:p>
            <a:pPr algn="ctr"/>
            <a:r>
              <a:rPr lang="en-US" sz="2400" dirty="0"/>
              <a:t>Another Public Parking Lot storing dealership cars.</a:t>
            </a:r>
          </a:p>
          <a:p>
            <a:pPr algn="ctr"/>
            <a:r>
              <a:rPr lang="en-US" sz="2400" dirty="0"/>
              <a:t>We do not need to destroy public recreational sites for housing.</a:t>
            </a:r>
          </a:p>
        </p:txBody>
      </p:sp>
    </p:spTree>
    <p:extLst>
      <p:ext uri="{BB962C8B-B14F-4D97-AF65-F5344CB8AC3E}">
        <p14:creationId xmlns:p14="http://schemas.microsoft.com/office/powerpoint/2010/main" val="123614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4608F26-906F-45B2-B751-A4CBECF9DA6A}"/>
              </a:ext>
            </a:extLst>
          </p:cNvPr>
          <p:cNvSpPr/>
          <p:nvPr/>
        </p:nvSpPr>
        <p:spPr>
          <a:xfrm flipV="1">
            <a:off x="190500" y="533400"/>
            <a:ext cx="86487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32</a:t>
            </a:fld>
            <a:endParaRPr lang="en-US"/>
          </a:p>
        </p:txBody>
      </p:sp>
      <p:sp>
        <p:nvSpPr>
          <p:cNvPr id="6" name="TextBox 5">
            <a:extLst>
              <a:ext uri="{FF2B5EF4-FFF2-40B4-BE49-F238E27FC236}">
                <a16:creationId xmlns:a16="http://schemas.microsoft.com/office/drawing/2014/main" id="{3FAE273B-8418-485C-9FC3-5942B4D2BF17}"/>
              </a:ext>
            </a:extLst>
          </p:cNvPr>
          <p:cNvSpPr txBox="1"/>
          <p:nvPr/>
        </p:nvSpPr>
        <p:spPr>
          <a:xfrm>
            <a:off x="254122" y="634425"/>
            <a:ext cx="5257800" cy="584775"/>
          </a:xfrm>
          <a:prstGeom prst="rect">
            <a:avLst/>
          </a:prstGeom>
          <a:noFill/>
        </p:spPr>
        <p:txBody>
          <a:bodyPr wrap="square">
            <a:spAutoFit/>
          </a:bodyPr>
          <a:lstStyle/>
          <a:p>
            <a:r>
              <a:rPr lang="en-US" sz="3200" b="1" dirty="0"/>
              <a:t>AB   2053 Social Housing Act</a:t>
            </a:r>
          </a:p>
        </p:txBody>
      </p:sp>
      <p:sp>
        <p:nvSpPr>
          <p:cNvPr id="2" name="Rectangle 1">
            <a:extLst>
              <a:ext uri="{FF2B5EF4-FFF2-40B4-BE49-F238E27FC236}">
                <a16:creationId xmlns:a16="http://schemas.microsoft.com/office/drawing/2014/main" id="{416B3705-2A70-4D85-AD0F-16F573DEE299}"/>
              </a:ext>
            </a:extLst>
          </p:cNvPr>
          <p:cNvSpPr/>
          <p:nvPr/>
        </p:nvSpPr>
        <p:spPr>
          <a:xfrm>
            <a:off x="216022" y="3505200"/>
            <a:ext cx="867770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2D10020-D72C-46B2-83A4-B43FF5E31848}"/>
              </a:ext>
            </a:extLst>
          </p:cNvPr>
          <p:cNvSpPr txBox="1"/>
          <p:nvPr/>
        </p:nvSpPr>
        <p:spPr>
          <a:xfrm>
            <a:off x="247834" y="1398457"/>
            <a:ext cx="8763000" cy="830997"/>
          </a:xfrm>
          <a:prstGeom prst="rect">
            <a:avLst/>
          </a:prstGeom>
          <a:noFill/>
        </p:spPr>
        <p:txBody>
          <a:bodyPr wrap="square" rtlCol="0">
            <a:spAutoFit/>
          </a:bodyPr>
          <a:lstStyle/>
          <a:p>
            <a:r>
              <a:rPr lang="en-US" sz="2400" dirty="0"/>
              <a:t>New State agency can take over underutilized parcels for development based on meeting over inflated RHNA numbers.</a:t>
            </a:r>
          </a:p>
        </p:txBody>
      </p:sp>
      <p:sp>
        <p:nvSpPr>
          <p:cNvPr id="11" name="TextBox 10">
            <a:extLst>
              <a:ext uri="{FF2B5EF4-FFF2-40B4-BE49-F238E27FC236}">
                <a16:creationId xmlns:a16="http://schemas.microsoft.com/office/drawing/2014/main" id="{F3445C4F-8670-4888-A44E-024C616034DC}"/>
              </a:ext>
            </a:extLst>
          </p:cNvPr>
          <p:cNvSpPr txBox="1"/>
          <p:nvPr/>
        </p:nvSpPr>
        <p:spPr>
          <a:xfrm>
            <a:off x="228600" y="2362291"/>
            <a:ext cx="8601499" cy="1569660"/>
          </a:xfrm>
          <a:prstGeom prst="rect">
            <a:avLst/>
          </a:prstGeom>
          <a:noFill/>
        </p:spPr>
        <p:txBody>
          <a:bodyPr wrap="square" rtlCol="0">
            <a:spAutoFit/>
          </a:bodyPr>
          <a:lstStyle/>
          <a:p>
            <a:r>
              <a:rPr lang="en-US" sz="2400" dirty="0"/>
              <a:t>Publicly developed housing as proposed here will replicate the failures of current private developers who have to over build market-rate housing to reach an inadequate number of affordable units. We will never catch up with need. </a:t>
            </a:r>
          </a:p>
        </p:txBody>
      </p:sp>
      <p:sp>
        <p:nvSpPr>
          <p:cNvPr id="14" name="TextBox 13">
            <a:extLst>
              <a:ext uri="{FF2B5EF4-FFF2-40B4-BE49-F238E27FC236}">
                <a16:creationId xmlns:a16="http://schemas.microsoft.com/office/drawing/2014/main" id="{D4B01ED2-16C2-44F3-90B3-264CFEFEE2B2}"/>
              </a:ext>
            </a:extLst>
          </p:cNvPr>
          <p:cNvSpPr txBox="1"/>
          <p:nvPr/>
        </p:nvSpPr>
        <p:spPr>
          <a:xfrm>
            <a:off x="228600" y="4169636"/>
            <a:ext cx="8601499" cy="1938992"/>
          </a:xfrm>
          <a:prstGeom prst="rect">
            <a:avLst/>
          </a:prstGeom>
          <a:noFill/>
        </p:spPr>
        <p:txBody>
          <a:bodyPr wrap="square" rtlCol="0">
            <a:spAutoFit/>
          </a:bodyPr>
          <a:lstStyle/>
          <a:p>
            <a:r>
              <a:rPr lang="en-US" sz="2400" dirty="0"/>
              <a:t>Public housing policy needs to state the percentage of affordable units, must comply with local zoning and design guidelines in an effort to create equitably designed communities. Needs to be state funded and cannot use eminent domain of private property without very strict guidelines.</a:t>
            </a:r>
          </a:p>
        </p:txBody>
      </p:sp>
    </p:spTree>
    <p:extLst>
      <p:ext uri="{BB962C8B-B14F-4D97-AF65-F5344CB8AC3E}">
        <p14:creationId xmlns:p14="http://schemas.microsoft.com/office/powerpoint/2010/main" val="344798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1AA2F1-853B-4EA8-8AE2-5F412B63F210}"/>
              </a:ext>
            </a:extLst>
          </p:cNvPr>
          <p:cNvSpPr/>
          <p:nvPr/>
        </p:nvSpPr>
        <p:spPr>
          <a:xfrm flipV="1">
            <a:off x="190500" y="533400"/>
            <a:ext cx="86487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33</a:t>
            </a:fld>
            <a:endParaRPr lang="en-US"/>
          </a:p>
        </p:txBody>
      </p:sp>
      <p:sp>
        <p:nvSpPr>
          <p:cNvPr id="6" name="TextBox 5">
            <a:extLst>
              <a:ext uri="{FF2B5EF4-FFF2-40B4-BE49-F238E27FC236}">
                <a16:creationId xmlns:a16="http://schemas.microsoft.com/office/drawing/2014/main" id="{3FAE273B-8418-485C-9FC3-5942B4D2BF17}"/>
              </a:ext>
            </a:extLst>
          </p:cNvPr>
          <p:cNvSpPr txBox="1"/>
          <p:nvPr/>
        </p:nvSpPr>
        <p:spPr>
          <a:xfrm>
            <a:off x="262658" y="634425"/>
            <a:ext cx="6324600" cy="584775"/>
          </a:xfrm>
          <a:prstGeom prst="rect">
            <a:avLst/>
          </a:prstGeom>
          <a:noFill/>
        </p:spPr>
        <p:txBody>
          <a:bodyPr wrap="square">
            <a:spAutoFit/>
          </a:bodyPr>
          <a:lstStyle/>
          <a:p>
            <a:r>
              <a:rPr lang="en-US" sz="3200" b="1" dirty="0"/>
              <a:t>AB   2097 Parking Requirements</a:t>
            </a:r>
          </a:p>
        </p:txBody>
      </p:sp>
      <p:sp>
        <p:nvSpPr>
          <p:cNvPr id="10" name="Rectangle 9">
            <a:extLst>
              <a:ext uri="{FF2B5EF4-FFF2-40B4-BE49-F238E27FC236}">
                <a16:creationId xmlns:a16="http://schemas.microsoft.com/office/drawing/2014/main" id="{4DD8C606-B545-43A8-A470-F44332553BEF}"/>
              </a:ext>
            </a:extLst>
          </p:cNvPr>
          <p:cNvSpPr/>
          <p:nvPr/>
        </p:nvSpPr>
        <p:spPr>
          <a:xfrm>
            <a:off x="152400" y="3591548"/>
            <a:ext cx="8715547" cy="41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us travels down the street&#10;&#10;Description automatically generated">
            <a:extLst>
              <a:ext uri="{FF2B5EF4-FFF2-40B4-BE49-F238E27FC236}">
                <a16:creationId xmlns:a16="http://schemas.microsoft.com/office/drawing/2014/main" id="{87B37143-D87F-4F02-A71F-892998B6A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38" y="2017607"/>
            <a:ext cx="4191000" cy="2788920"/>
          </a:xfrm>
          <a:prstGeom prst="rect">
            <a:avLst/>
          </a:prstGeom>
        </p:spPr>
      </p:pic>
      <p:pic>
        <p:nvPicPr>
          <p:cNvPr id="9" name="Picture 8" descr="A few cars parked outside a building&#10;&#10;Description automatically generated with low confidence">
            <a:extLst>
              <a:ext uri="{FF2B5EF4-FFF2-40B4-BE49-F238E27FC236}">
                <a16:creationId xmlns:a16="http://schemas.microsoft.com/office/drawing/2014/main" id="{282464A1-E669-40B4-BAB3-B7A9CB7846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566" y="2477968"/>
            <a:ext cx="4482506" cy="2339085"/>
          </a:xfrm>
          <a:prstGeom prst="rect">
            <a:avLst/>
          </a:prstGeom>
        </p:spPr>
      </p:pic>
      <p:sp>
        <p:nvSpPr>
          <p:cNvPr id="2" name="Rectangle 1">
            <a:extLst>
              <a:ext uri="{FF2B5EF4-FFF2-40B4-BE49-F238E27FC236}">
                <a16:creationId xmlns:a16="http://schemas.microsoft.com/office/drawing/2014/main" id="{B4C486D6-CEA3-42EB-8B8C-31226B1C30F1}"/>
              </a:ext>
            </a:extLst>
          </p:cNvPr>
          <p:cNvSpPr/>
          <p:nvPr/>
        </p:nvSpPr>
        <p:spPr>
          <a:xfrm>
            <a:off x="152400" y="5448990"/>
            <a:ext cx="8839200" cy="93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AC335C4-C5C8-43E4-BA54-FE125C359D8D}"/>
              </a:ext>
            </a:extLst>
          </p:cNvPr>
          <p:cNvSpPr txBox="1"/>
          <p:nvPr/>
        </p:nvSpPr>
        <p:spPr>
          <a:xfrm>
            <a:off x="76200" y="4800600"/>
            <a:ext cx="4209080" cy="523220"/>
          </a:xfrm>
          <a:prstGeom prst="rect">
            <a:avLst/>
          </a:prstGeom>
          <a:noFill/>
        </p:spPr>
        <p:txBody>
          <a:bodyPr wrap="square" rtlCol="0">
            <a:spAutoFit/>
          </a:bodyPr>
          <a:lstStyle/>
          <a:p>
            <a:r>
              <a:rPr lang="en-US" sz="1400" dirty="0"/>
              <a:t>Transportation tied to a bus line is not equitable and limits options for education, work and social outings.</a:t>
            </a:r>
          </a:p>
        </p:txBody>
      </p:sp>
      <p:sp>
        <p:nvSpPr>
          <p:cNvPr id="14" name="TextBox 13">
            <a:extLst>
              <a:ext uri="{FF2B5EF4-FFF2-40B4-BE49-F238E27FC236}">
                <a16:creationId xmlns:a16="http://schemas.microsoft.com/office/drawing/2014/main" id="{CBEDEF38-D804-4DBC-8F40-662FC4DC3050}"/>
              </a:ext>
            </a:extLst>
          </p:cNvPr>
          <p:cNvSpPr txBox="1"/>
          <p:nvPr/>
        </p:nvSpPr>
        <p:spPr>
          <a:xfrm>
            <a:off x="4377246" y="4800600"/>
            <a:ext cx="4800600" cy="307777"/>
          </a:xfrm>
          <a:prstGeom prst="rect">
            <a:avLst/>
          </a:prstGeom>
          <a:noFill/>
        </p:spPr>
        <p:txBody>
          <a:bodyPr wrap="square" rtlCol="0">
            <a:spAutoFit/>
          </a:bodyPr>
          <a:lstStyle/>
          <a:p>
            <a:r>
              <a:rPr lang="en-US" sz="1400" dirty="0"/>
              <a:t>This is the future for those who can afford it.</a:t>
            </a:r>
          </a:p>
        </p:txBody>
      </p:sp>
      <p:sp>
        <p:nvSpPr>
          <p:cNvPr id="15" name="TextBox 14">
            <a:extLst>
              <a:ext uri="{FF2B5EF4-FFF2-40B4-BE49-F238E27FC236}">
                <a16:creationId xmlns:a16="http://schemas.microsoft.com/office/drawing/2014/main" id="{B23D7C61-4FBA-4FA5-9FAF-0F6F98763203}"/>
              </a:ext>
            </a:extLst>
          </p:cNvPr>
          <p:cNvSpPr txBox="1"/>
          <p:nvPr/>
        </p:nvSpPr>
        <p:spPr>
          <a:xfrm>
            <a:off x="-381000" y="5257800"/>
            <a:ext cx="9948142" cy="1200329"/>
          </a:xfrm>
          <a:prstGeom prst="rect">
            <a:avLst/>
          </a:prstGeom>
          <a:noFill/>
        </p:spPr>
        <p:txBody>
          <a:bodyPr wrap="square" rtlCol="0">
            <a:spAutoFit/>
          </a:bodyPr>
          <a:lstStyle/>
          <a:p>
            <a:pPr algn="ctr"/>
            <a:r>
              <a:rPr lang="en-US" sz="3200" dirty="0"/>
              <a:t>Reducing the cost of development will not lower rents. </a:t>
            </a:r>
          </a:p>
          <a:p>
            <a:pPr algn="ctr"/>
            <a:r>
              <a:rPr lang="en-US" sz="3200" dirty="0"/>
              <a:t>It only increases profits</a:t>
            </a:r>
            <a:r>
              <a:rPr lang="en-US" sz="4000" dirty="0"/>
              <a:t>.</a:t>
            </a:r>
          </a:p>
        </p:txBody>
      </p:sp>
      <p:sp>
        <p:nvSpPr>
          <p:cNvPr id="4" name="Rectangle 3">
            <a:extLst>
              <a:ext uri="{FF2B5EF4-FFF2-40B4-BE49-F238E27FC236}">
                <a16:creationId xmlns:a16="http://schemas.microsoft.com/office/drawing/2014/main" id="{225D2989-6DAA-4EBD-A03F-7DFC97B7C1DA}"/>
              </a:ext>
            </a:extLst>
          </p:cNvPr>
          <p:cNvSpPr/>
          <p:nvPr/>
        </p:nvSpPr>
        <p:spPr>
          <a:xfrm>
            <a:off x="76200" y="1907418"/>
            <a:ext cx="8900914" cy="58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445C4F-8670-4888-A44E-024C616034DC}"/>
              </a:ext>
            </a:extLst>
          </p:cNvPr>
          <p:cNvSpPr txBox="1"/>
          <p:nvPr/>
        </p:nvSpPr>
        <p:spPr>
          <a:xfrm>
            <a:off x="262129" y="1423857"/>
            <a:ext cx="8182147" cy="1046440"/>
          </a:xfrm>
          <a:prstGeom prst="rect">
            <a:avLst/>
          </a:prstGeom>
          <a:noFill/>
        </p:spPr>
        <p:txBody>
          <a:bodyPr wrap="square" rtlCol="0">
            <a:spAutoFit/>
          </a:bodyPr>
          <a:lstStyle/>
          <a:p>
            <a:pPr algn="ctr"/>
            <a:r>
              <a:rPr lang="en-US" sz="2400" dirty="0"/>
              <a:t>No parking required in residential, commercial or any other developments with ½ mile of public transit</a:t>
            </a:r>
            <a:r>
              <a:rPr lang="en-US" sz="1600" dirty="0"/>
              <a:t>. </a:t>
            </a:r>
          </a:p>
          <a:p>
            <a:endParaRPr lang="en-US" sz="1400" dirty="0"/>
          </a:p>
        </p:txBody>
      </p:sp>
    </p:spTree>
    <p:extLst>
      <p:ext uri="{BB962C8B-B14F-4D97-AF65-F5344CB8AC3E}">
        <p14:creationId xmlns:p14="http://schemas.microsoft.com/office/powerpoint/2010/main" val="16603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1AA2F1-853B-4EA8-8AE2-5F412B63F210}"/>
              </a:ext>
            </a:extLst>
          </p:cNvPr>
          <p:cNvSpPr/>
          <p:nvPr/>
        </p:nvSpPr>
        <p:spPr>
          <a:xfrm flipV="1">
            <a:off x="190500" y="533400"/>
            <a:ext cx="86487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34</a:t>
            </a:fld>
            <a:endParaRPr lang="en-US"/>
          </a:p>
        </p:txBody>
      </p:sp>
      <p:sp>
        <p:nvSpPr>
          <p:cNvPr id="6" name="TextBox 5">
            <a:extLst>
              <a:ext uri="{FF2B5EF4-FFF2-40B4-BE49-F238E27FC236}">
                <a16:creationId xmlns:a16="http://schemas.microsoft.com/office/drawing/2014/main" id="{3FAE273B-8418-485C-9FC3-5942B4D2BF17}"/>
              </a:ext>
            </a:extLst>
          </p:cNvPr>
          <p:cNvSpPr txBox="1"/>
          <p:nvPr/>
        </p:nvSpPr>
        <p:spPr>
          <a:xfrm>
            <a:off x="262658" y="634425"/>
            <a:ext cx="6324600" cy="584775"/>
          </a:xfrm>
          <a:prstGeom prst="rect">
            <a:avLst/>
          </a:prstGeom>
          <a:noFill/>
        </p:spPr>
        <p:txBody>
          <a:bodyPr wrap="square">
            <a:spAutoFit/>
          </a:bodyPr>
          <a:lstStyle/>
          <a:p>
            <a:r>
              <a:rPr lang="en-US" sz="3200" b="1" dirty="0"/>
              <a:t>AB   2097 Parking Requirements</a:t>
            </a:r>
          </a:p>
        </p:txBody>
      </p:sp>
      <p:sp>
        <p:nvSpPr>
          <p:cNvPr id="10" name="Rectangle 9">
            <a:extLst>
              <a:ext uri="{FF2B5EF4-FFF2-40B4-BE49-F238E27FC236}">
                <a16:creationId xmlns:a16="http://schemas.microsoft.com/office/drawing/2014/main" id="{4DD8C606-B545-43A8-A470-F44332553BEF}"/>
              </a:ext>
            </a:extLst>
          </p:cNvPr>
          <p:cNvSpPr/>
          <p:nvPr/>
        </p:nvSpPr>
        <p:spPr>
          <a:xfrm>
            <a:off x="152400" y="3591548"/>
            <a:ext cx="8715547" cy="413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4C486D6-CEA3-42EB-8B8C-31226B1C30F1}"/>
              </a:ext>
            </a:extLst>
          </p:cNvPr>
          <p:cNvSpPr/>
          <p:nvPr/>
        </p:nvSpPr>
        <p:spPr>
          <a:xfrm>
            <a:off x="152400" y="5448990"/>
            <a:ext cx="8839200" cy="9314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25D2989-6DAA-4EBD-A03F-7DFC97B7C1DA}"/>
              </a:ext>
            </a:extLst>
          </p:cNvPr>
          <p:cNvSpPr/>
          <p:nvPr/>
        </p:nvSpPr>
        <p:spPr>
          <a:xfrm>
            <a:off x="76200" y="1907418"/>
            <a:ext cx="8900914" cy="58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B6455BC-DE1E-4759-8E8E-A262E61BA9F6}"/>
              </a:ext>
            </a:extLst>
          </p:cNvPr>
          <p:cNvSpPr txBox="1"/>
          <p:nvPr/>
        </p:nvSpPr>
        <p:spPr>
          <a:xfrm>
            <a:off x="190500" y="1376039"/>
            <a:ext cx="8770689" cy="5262979"/>
          </a:xfrm>
          <a:prstGeom prst="rect">
            <a:avLst/>
          </a:prstGeom>
          <a:noFill/>
        </p:spPr>
        <p:txBody>
          <a:bodyPr wrap="square">
            <a:spAutoFit/>
          </a:bodyPr>
          <a:lstStyle/>
          <a:p>
            <a:pPr marL="457200" indent="-457200">
              <a:buFont typeface="Arial" panose="020B0604020202020204" pitchFamily="34" charset="0"/>
              <a:buChar char="•"/>
            </a:pPr>
            <a:r>
              <a:rPr lang="en-US" sz="2800" dirty="0"/>
              <a:t>This bill removes another tool for adding affordable housing. Reduction in parking minimums is one of the major incentives for developers to build affordable housing. </a:t>
            </a:r>
          </a:p>
          <a:p>
            <a:pPr marL="457200" indent="-457200">
              <a:buFont typeface="Arial" panose="020B0604020202020204" pitchFamily="34" charset="0"/>
              <a:buChar char="•"/>
            </a:pPr>
            <a:r>
              <a:rPr lang="en-US" sz="2800" dirty="0"/>
              <a:t>Eliminating parking and therefore cars, tying families to phantom mass transit limiting their ability to access jobs of their choice, schools of their choice, recreational opportunities and the ability to visit friends and family is inequitable and immoral.</a:t>
            </a:r>
          </a:p>
          <a:p>
            <a:pPr marL="457200" indent="-457200">
              <a:buFont typeface="Arial" panose="020B0604020202020204" pitchFamily="34" charset="0"/>
              <a:buChar char="•"/>
            </a:pPr>
            <a:r>
              <a:rPr lang="en-US" sz="2800" dirty="0"/>
              <a:t>First the community needs to establish a viable mass transit system and/or supply community parking with free shuttle service.</a:t>
            </a:r>
          </a:p>
        </p:txBody>
      </p:sp>
    </p:spTree>
    <p:extLst>
      <p:ext uri="{BB962C8B-B14F-4D97-AF65-F5344CB8AC3E}">
        <p14:creationId xmlns:p14="http://schemas.microsoft.com/office/powerpoint/2010/main" val="83667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35</a:t>
            </a:fld>
            <a:endParaRPr lang="en-US"/>
          </a:p>
        </p:txBody>
      </p:sp>
      <p:sp>
        <p:nvSpPr>
          <p:cNvPr id="2" name="TextBox 1">
            <a:extLst>
              <a:ext uri="{FF2B5EF4-FFF2-40B4-BE49-F238E27FC236}">
                <a16:creationId xmlns:a16="http://schemas.microsoft.com/office/drawing/2014/main" id="{AE6A32FE-1B5A-4674-B7D8-B79DCD0400E0}"/>
              </a:ext>
            </a:extLst>
          </p:cNvPr>
          <p:cNvSpPr txBox="1"/>
          <p:nvPr/>
        </p:nvSpPr>
        <p:spPr>
          <a:xfrm>
            <a:off x="457200" y="457200"/>
            <a:ext cx="8382000" cy="3170099"/>
          </a:xfrm>
          <a:prstGeom prst="rect">
            <a:avLst/>
          </a:prstGeom>
          <a:noFill/>
        </p:spPr>
        <p:txBody>
          <a:bodyPr wrap="square" rtlCol="0">
            <a:spAutoFit/>
          </a:bodyPr>
          <a:lstStyle/>
          <a:p>
            <a:r>
              <a:rPr lang="en-US" sz="2800" dirty="0"/>
              <a:t>California should pursue and incentivize building affordable, equitable, mixed income housing projects on underutilized commercial corridors, repurposing of big box retail and adaptive reuse of office buildings. This would result in a significant amount of housing where infrastructure already exists to handle development.</a:t>
            </a:r>
          </a:p>
          <a:p>
            <a:endParaRPr lang="en-US" sz="3200" dirty="0"/>
          </a:p>
        </p:txBody>
      </p:sp>
      <p:pic>
        <p:nvPicPr>
          <p:cNvPr id="6" name="Picture 2" descr="U:\SO VISION\AFFORDABLE HOUSING &amp; PLANNING 2021\Wide Commercial St 1.JPG">
            <a:extLst>
              <a:ext uri="{FF2B5EF4-FFF2-40B4-BE49-F238E27FC236}">
                <a16:creationId xmlns:a16="http://schemas.microsoft.com/office/drawing/2014/main" id="{1A2F7109-6935-46FC-9512-A0000532E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687" y="3352800"/>
            <a:ext cx="7549467" cy="2884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1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1CD787-4701-4AD8-A9E4-DFF6B06F47A2}"/>
              </a:ext>
            </a:extLst>
          </p:cNvPr>
          <p:cNvSpPr/>
          <p:nvPr/>
        </p:nvSpPr>
        <p:spPr>
          <a:xfrm flipV="1">
            <a:off x="266700" y="155760"/>
            <a:ext cx="8648700" cy="838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36</a:t>
            </a:fld>
            <a:endParaRPr lang="en-US"/>
          </a:p>
        </p:txBody>
      </p:sp>
      <p:sp>
        <p:nvSpPr>
          <p:cNvPr id="7" name="TextBox 6">
            <a:extLst>
              <a:ext uri="{FF2B5EF4-FFF2-40B4-BE49-F238E27FC236}">
                <a16:creationId xmlns:a16="http://schemas.microsoft.com/office/drawing/2014/main" id="{DBEA4DF7-F780-4684-A727-B93EBD0FE302}"/>
              </a:ext>
            </a:extLst>
          </p:cNvPr>
          <p:cNvSpPr txBox="1"/>
          <p:nvPr/>
        </p:nvSpPr>
        <p:spPr>
          <a:xfrm>
            <a:off x="152400" y="76200"/>
            <a:ext cx="8839200" cy="7048083"/>
          </a:xfrm>
          <a:prstGeom prst="rect">
            <a:avLst/>
          </a:prstGeom>
          <a:noFill/>
        </p:spPr>
        <p:txBody>
          <a:bodyPr wrap="square">
            <a:spAutoFit/>
          </a:bodyPr>
          <a:lstStyle/>
          <a:p>
            <a:pPr marL="0" marR="0" algn="ctr">
              <a:spcBef>
                <a:spcPts val="0"/>
              </a:spcBef>
              <a:spcAft>
                <a:spcPts val="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We support policies that incentivize the development of equitable, affordable housing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do not allow speculators/investors from outbidding working families for housing.</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2.)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do not eliminate parking requirements that hurt working class families by tying them to phantom mass transit limiting their ability to access jobs of their choice, schools of their choice and ability to visit family.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3.)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correct RHNA methodology so that the overbuilding of market rate housing stops and the focus shifts to adding more affordable housing.</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4.)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address vacancy rates created by speculative investments and reduce the available housing supply.</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5478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37</a:t>
            </a:fld>
            <a:endParaRPr lang="en-US"/>
          </a:p>
        </p:txBody>
      </p:sp>
      <p:sp>
        <p:nvSpPr>
          <p:cNvPr id="7" name="TextBox 6">
            <a:extLst>
              <a:ext uri="{FF2B5EF4-FFF2-40B4-BE49-F238E27FC236}">
                <a16:creationId xmlns:a16="http://schemas.microsoft.com/office/drawing/2014/main" id="{DBEA4DF7-F780-4684-A727-B93EBD0FE302}"/>
              </a:ext>
            </a:extLst>
          </p:cNvPr>
          <p:cNvSpPr txBox="1"/>
          <p:nvPr/>
        </p:nvSpPr>
        <p:spPr>
          <a:xfrm>
            <a:off x="152400" y="762000"/>
            <a:ext cx="8839200" cy="5539978"/>
          </a:xfrm>
          <a:prstGeom prst="rect">
            <a:avLst/>
          </a:prstGeom>
          <a:noFill/>
        </p:spPr>
        <p:txBody>
          <a:bodyPr wrap="square">
            <a:sp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5.)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protect open space, trees, permeable surfaces and public recreational areas.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mandate affordable housing requirements on all residential developments including single family zones.</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7.)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protect older, more affordable residential stock in single family and multi-family housing.</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8.)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develop opportunities for first time buyers to enter the housing market.</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9.)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Policies</a:t>
            </a:r>
            <a:r>
              <a:rPr lang="en-US" sz="2400" dirty="0">
                <a:effectLst/>
                <a:latin typeface="Calibri" panose="020F0502020204030204" pitchFamily="34" charset="0"/>
                <a:ea typeface="Calibri" panose="020F0502020204030204" pitchFamily="34" charset="0"/>
                <a:cs typeface="Times New Roman" panose="02020603050405020304" pitchFamily="18" charset="0"/>
              </a:rPr>
              <a:t> that reinstate redevelopment funding for cities to fund affordable housing.</a:t>
            </a:r>
          </a:p>
        </p:txBody>
      </p:sp>
    </p:spTree>
    <p:extLst>
      <p:ext uri="{BB962C8B-B14F-4D97-AF65-F5344CB8AC3E}">
        <p14:creationId xmlns:p14="http://schemas.microsoft.com/office/powerpoint/2010/main" val="341634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UNITED NEIGHBORS</a:t>
            </a:r>
          </a:p>
        </p:txBody>
      </p:sp>
      <p:sp>
        <p:nvSpPr>
          <p:cNvPr id="3" name="Slide Number Placeholder 2"/>
          <p:cNvSpPr>
            <a:spLocks noGrp="1"/>
          </p:cNvSpPr>
          <p:nvPr>
            <p:ph type="sldNum" sz="quarter" idx="12"/>
          </p:nvPr>
        </p:nvSpPr>
        <p:spPr/>
        <p:txBody>
          <a:bodyPr/>
          <a:lstStyle/>
          <a:p>
            <a:fld id="{956F0B1F-94F5-4156-84AC-66C907ADFE0C}" type="slidenum">
              <a:rPr lang="en-US" smtClean="0"/>
              <a:t>38</a:t>
            </a:fld>
            <a:endParaRPr lang="en-US"/>
          </a:p>
        </p:txBody>
      </p:sp>
      <p:pic>
        <p:nvPicPr>
          <p:cNvPr id="7" name="Picture 6" descr="A black and white sign&#10;&#10;Description automatically generated with medium confidence">
            <a:extLst>
              <a:ext uri="{FF2B5EF4-FFF2-40B4-BE49-F238E27FC236}">
                <a16:creationId xmlns:a16="http://schemas.microsoft.com/office/drawing/2014/main" id="{E04B1E05-22B6-4955-85B9-572CDC4C5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5520" y="1172528"/>
            <a:ext cx="4632960" cy="1828800"/>
          </a:xfrm>
          <a:prstGeom prst="rect">
            <a:avLst/>
          </a:prstGeom>
        </p:spPr>
      </p:pic>
      <p:sp>
        <p:nvSpPr>
          <p:cNvPr id="5" name="TextBox 4">
            <a:extLst>
              <a:ext uri="{FF2B5EF4-FFF2-40B4-BE49-F238E27FC236}">
                <a16:creationId xmlns:a16="http://schemas.microsoft.com/office/drawing/2014/main" id="{176AB3E4-DD84-44ED-B661-BC8B951835D5}"/>
              </a:ext>
            </a:extLst>
          </p:cNvPr>
          <p:cNvSpPr txBox="1"/>
          <p:nvPr/>
        </p:nvSpPr>
        <p:spPr>
          <a:xfrm>
            <a:off x="2362200" y="5340687"/>
            <a:ext cx="4648200" cy="1015663"/>
          </a:xfrm>
          <a:prstGeom prst="rect">
            <a:avLst/>
          </a:prstGeom>
          <a:noFill/>
        </p:spPr>
        <p:txBody>
          <a:bodyPr wrap="square" rtlCol="0">
            <a:spAutoFit/>
          </a:bodyPr>
          <a:lstStyle/>
          <a:p>
            <a:pPr algn="ctr"/>
            <a:r>
              <a:rPr lang="en-US" sz="2000" dirty="0">
                <a:hlinkClick r:id="rId3"/>
              </a:rPr>
              <a:t>mpkalban@gmail.com</a:t>
            </a:r>
            <a:endParaRPr lang="en-US" sz="2000" dirty="0"/>
          </a:p>
          <a:p>
            <a:pPr algn="ctr"/>
            <a:r>
              <a:rPr lang="en-US" sz="2000" dirty="0"/>
              <a:t>818 469 4796</a:t>
            </a:r>
          </a:p>
          <a:p>
            <a:pPr algn="ctr"/>
            <a:r>
              <a:rPr lang="en-US" sz="2000" dirty="0"/>
              <a:t>unitedneighbors.net</a:t>
            </a:r>
          </a:p>
        </p:txBody>
      </p:sp>
      <p:sp>
        <p:nvSpPr>
          <p:cNvPr id="6" name="TextBox 5">
            <a:extLst>
              <a:ext uri="{FF2B5EF4-FFF2-40B4-BE49-F238E27FC236}">
                <a16:creationId xmlns:a16="http://schemas.microsoft.com/office/drawing/2014/main" id="{5C41B531-74D7-4409-AAA5-2AE51DF1888B}"/>
              </a:ext>
            </a:extLst>
          </p:cNvPr>
          <p:cNvSpPr txBox="1"/>
          <p:nvPr/>
        </p:nvSpPr>
        <p:spPr>
          <a:xfrm>
            <a:off x="1257300" y="3268158"/>
            <a:ext cx="6781800" cy="1754326"/>
          </a:xfrm>
          <a:prstGeom prst="rect">
            <a:avLst/>
          </a:prstGeom>
          <a:noFill/>
        </p:spPr>
        <p:txBody>
          <a:bodyPr wrap="square" rtlCol="0">
            <a:spAutoFit/>
          </a:bodyPr>
          <a:lstStyle/>
          <a:p>
            <a:pPr algn="ctr"/>
            <a:r>
              <a:rPr lang="en-US" dirty="0"/>
              <a:t>Presentation by:</a:t>
            </a:r>
          </a:p>
          <a:p>
            <a:pPr algn="ctr"/>
            <a:r>
              <a:rPr lang="en-US" dirty="0"/>
              <a:t>Maria Pavlou Kalban</a:t>
            </a:r>
          </a:p>
          <a:p>
            <a:pPr algn="ctr"/>
            <a:r>
              <a:rPr lang="en-US" dirty="0"/>
              <a:t>Cindy Chvatal</a:t>
            </a:r>
          </a:p>
          <a:p>
            <a:pPr algn="ctr"/>
            <a:r>
              <a:rPr lang="en-US" dirty="0"/>
              <a:t>Sharon Byrne</a:t>
            </a:r>
          </a:p>
          <a:p>
            <a:pPr algn="ctr"/>
            <a:r>
              <a:rPr lang="en-US" dirty="0"/>
              <a:t>Marc Verville</a:t>
            </a:r>
          </a:p>
          <a:p>
            <a:pPr algn="ctr"/>
            <a:r>
              <a:rPr lang="en-US" dirty="0"/>
              <a:t>Jeffrey Kalban</a:t>
            </a:r>
          </a:p>
        </p:txBody>
      </p:sp>
    </p:spTree>
    <p:extLst>
      <p:ext uri="{BB962C8B-B14F-4D97-AF65-F5344CB8AC3E}">
        <p14:creationId xmlns:p14="http://schemas.microsoft.com/office/powerpoint/2010/main" val="20103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228600"/>
            <a:ext cx="7848600" cy="6063198"/>
          </a:xfrm>
          <a:prstGeom prst="rect">
            <a:avLst/>
          </a:prstGeom>
          <a:noFill/>
        </p:spPr>
        <p:txBody>
          <a:bodyPr wrap="square" rtlCol="0">
            <a:spAutoFit/>
          </a:bodyPr>
          <a:lstStyle/>
          <a:p>
            <a:r>
              <a:rPr lang="en-US" sz="2400" b="1" dirty="0"/>
              <a:t>Overall state and local housing supply does not appear to be materially out of balance</a:t>
            </a:r>
          </a:p>
          <a:p>
            <a:r>
              <a:rPr lang="en-US" sz="2400" b="1" dirty="0"/>
              <a:t>        </a:t>
            </a:r>
          </a:p>
          <a:p>
            <a:endParaRPr lang="en-US" sz="2400" b="1" dirty="0"/>
          </a:p>
          <a:p>
            <a:r>
              <a:rPr lang="en-US" sz="2400" b="1" dirty="0"/>
              <a:t>California Census Data shows:</a:t>
            </a:r>
          </a:p>
          <a:p>
            <a:endParaRPr lang="en-US" sz="2000" b="1" dirty="0"/>
          </a:p>
          <a:p>
            <a:pPr marL="687388" indent="-227013">
              <a:buFont typeface="Arial" panose="020B0604020202020204" pitchFamily="34" charset="0"/>
              <a:buChar char="•"/>
            </a:pPr>
            <a:r>
              <a:rPr lang="en-US" sz="2400" b="1" dirty="0"/>
              <a:t>2.88 people per housing unit in 1960 </a:t>
            </a:r>
          </a:p>
          <a:p>
            <a:pPr lvl="2"/>
            <a:endParaRPr lang="en-US" sz="2000" b="1" dirty="0"/>
          </a:p>
          <a:p>
            <a:pPr lvl="2"/>
            <a:endParaRPr lang="en-US" sz="2400" b="1" dirty="0"/>
          </a:p>
          <a:p>
            <a:pPr marL="741363" indent="-280988">
              <a:buFont typeface="Arial" panose="020B0604020202020204" pitchFamily="34" charset="0"/>
              <a:buChar char="•"/>
            </a:pPr>
            <a:r>
              <a:rPr lang="en-US" sz="2400" b="1" dirty="0"/>
              <a:t>2.74 people per housing unit in 2020</a:t>
            </a:r>
          </a:p>
          <a:p>
            <a:endParaRPr lang="en-US" sz="2000" b="1" dirty="0"/>
          </a:p>
          <a:p>
            <a:endParaRPr lang="en-US" sz="2000" b="1" dirty="0"/>
          </a:p>
          <a:p>
            <a:pPr algn="ctr"/>
            <a:endParaRPr lang="en-US" sz="2000" b="1" dirty="0"/>
          </a:p>
          <a:p>
            <a:pPr algn="ctr"/>
            <a:endParaRPr lang="en-US" sz="2400" b="1" dirty="0"/>
          </a:p>
          <a:p>
            <a:pPr algn="ctr"/>
            <a:r>
              <a:rPr lang="en-US" sz="2400" b="1" dirty="0"/>
              <a:t>We had no supply OR affordability issues in 1960</a:t>
            </a:r>
          </a:p>
          <a:p>
            <a:endParaRPr lang="en-US" sz="2400" b="1" dirty="0"/>
          </a:p>
          <a:p>
            <a:pPr algn="ctr"/>
            <a:endParaRPr lang="en-US" sz="2400" b="1" dirty="0"/>
          </a:p>
        </p:txBody>
      </p:sp>
      <p:sp>
        <p:nvSpPr>
          <p:cNvPr id="3" name="Arrow: Right 2">
            <a:extLst>
              <a:ext uri="{FF2B5EF4-FFF2-40B4-BE49-F238E27FC236}">
                <a16:creationId xmlns:a16="http://schemas.microsoft.com/office/drawing/2014/main" id="{4CB6796F-CA21-41A1-98DB-9D8B9F7416EA}"/>
              </a:ext>
            </a:extLst>
          </p:cNvPr>
          <p:cNvSpPr/>
          <p:nvPr/>
        </p:nvSpPr>
        <p:spPr>
          <a:xfrm>
            <a:off x="685800" y="2362200"/>
            <a:ext cx="685800"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3D31230A-847B-439E-87AF-8920B7A02650}"/>
              </a:ext>
            </a:extLst>
          </p:cNvPr>
          <p:cNvSpPr/>
          <p:nvPr/>
        </p:nvSpPr>
        <p:spPr>
          <a:xfrm>
            <a:off x="685800" y="3401568"/>
            <a:ext cx="685800" cy="484632"/>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0A5F290B-002D-4A14-A843-077CB636B0A6}"/>
              </a:ext>
            </a:extLst>
          </p:cNvPr>
          <p:cNvSpPr/>
          <p:nvPr/>
        </p:nvSpPr>
        <p:spPr>
          <a:xfrm rot="5400000">
            <a:off x="3833747" y="3986147"/>
            <a:ext cx="914400" cy="86690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5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1D6489-E501-4B3C-AC0E-0C6162688CE0}"/>
              </a:ext>
            </a:extLst>
          </p:cNvPr>
          <p:cNvSpPr txBox="1"/>
          <p:nvPr/>
        </p:nvSpPr>
        <p:spPr>
          <a:xfrm>
            <a:off x="381000" y="209490"/>
            <a:ext cx="8382000" cy="931024"/>
          </a:xfrm>
          <a:prstGeom prst="rect">
            <a:avLst/>
          </a:prstGeom>
          <a:noFill/>
        </p:spPr>
        <p:txBody>
          <a:bodyPr wrap="square" rtlCol="0">
            <a:spAutoFit/>
          </a:bodyPr>
          <a:lstStyle/>
          <a:p>
            <a:pPr>
              <a:spcAft>
                <a:spcPts val="600"/>
              </a:spcAft>
            </a:pPr>
            <a:r>
              <a:rPr lang="en-US" sz="2150" b="1" dirty="0"/>
              <a:t>California’s Population Growth Is Experiencing A Historic Deceleration…</a:t>
            </a:r>
          </a:p>
          <a:p>
            <a:pPr marL="227013" indent="-227013">
              <a:buFont typeface="Arial" panose="020B0604020202020204" pitchFamily="34" charset="0"/>
              <a:buChar char="•"/>
            </a:pPr>
            <a:r>
              <a:rPr lang="en-US" sz="1400" b="1" i="1" dirty="0"/>
              <a:t>The forecasts are </a:t>
            </a:r>
            <a:r>
              <a:rPr lang="en-US" sz="1400" b="1" i="1" u="sng" dirty="0"/>
              <a:t>very optimistic</a:t>
            </a:r>
            <a:r>
              <a:rPr lang="en-US" sz="1400" b="1" i="1" dirty="0"/>
              <a:t> -  there is no support for the 2020s growth to be 86% of the 2010s…</a:t>
            </a:r>
          </a:p>
          <a:p>
            <a:pPr marL="227013" indent="-227013">
              <a:buFont typeface="Arial" panose="020B0604020202020204" pitchFamily="34" charset="0"/>
              <a:buChar char="•"/>
            </a:pPr>
            <a:r>
              <a:rPr lang="en-US" sz="1400" b="1" i="1" dirty="0"/>
              <a:t>Since 2019, the implied 10-year population growth rate has fluctuated from +0.4 million to </a:t>
            </a:r>
            <a:r>
              <a:rPr lang="en-US" sz="1400" b="1" i="1" dirty="0">
                <a:solidFill>
                  <a:srgbClr val="C00000"/>
                </a:solidFill>
              </a:rPr>
              <a:t>(1.8) </a:t>
            </a:r>
            <a:r>
              <a:rPr lang="en-US" sz="1400" b="1" i="1" dirty="0"/>
              <a:t>million</a:t>
            </a:r>
          </a:p>
        </p:txBody>
      </p:sp>
      <p:sp>
        <p:nvSpPr>
          <p:cNvPr id="5" name="TextBox 4">
            <a:extLst>
              <a:ext uri="{FF2B5EF4-FFF2-40B4-BE49-F238E27FC236}">
                <a16:creationId xmlns:a16="http://schemas.microsoft.com/office/drawing/2014/main" id="{FD7B6CBE-1BAD-4C8A-AE84-95E85C62A7E7}"/>
              </a:ext>
            </a:extLst>
          </p:cNvPr>
          <p:cNvSpPr txBox="1"/>
          <p:nvPr/>
        </p:nvSpPr>
        <p:spPr>
          <a:xfrm>
            <a:off x="762000" y="6172200"/>
            <a:ext cx="2286000" cy="507831"/>
          </a:xfrm>
          <a:prstGeom prst="rect">
            <a:avLst/>
          </a:prstGeom>
          <a:noFill/>
        </p:spPr>
        <p:txBody>
          <a:bodyPr wrap="square" rtlCol="0">
            <a:spAutoFit/>
          </a:bodyPr>
          <a:lstStyle/>
          <a:p>
            <a:r>
              <a:rPr lang="en-US" sz="900" b="1" i="1" dirty="0"/>
              <a:t>Sources: </a:t>
            </a:r>
          </a:p>
          <a:p>
            <a:r>
              <a:rPr lang="en-US" sz="900" b="1" i="1" dirty="0"/>
              <a:t>US Census </a:t>
            </a:r>
          </a:p>
          <a:p>
            <a:r>
              <a:rPr lang="en-US" sz="900" b="1" i="1" dirty="0"/>
              <a:t>California Department of Finance (</a:t>
            </a:r>
            <a:r>
              <a:rPr lang="en-US" sz="900" b="1" i="1" dirty="0" err="1"/>
              <a:t>DoF</a:t>
            </a:r>
            <a:r>
              <a:rPr lang="en-US" sz="900" b="1" i="1" dirty="0"/>
              <a:t>)</a:t>
            </a:r>
            <a:endParaRPr lang="en-US" b="1" i="1" dirty="0"/>
          </a:p>
        </p:txBody>
      </p:sp>
      <p:pic>
        <p:nvPicPr>
          <p:cNvPr id="2" name="Picture 1">
            <a:extLst>
              <a:ext uri="{FF2B5EF4-FFF2-40B4-BE49-F238E27FC236}">
                <a16:creationId xmlns:a16="http://schemas.microsoft.com/office/drawing/2014/main" id="{0A4B23E5-6647-4BCD-A847-36DC889AB629}"/>
              </a:ext>
            </a:extLst>
          </p:cNvPr>
          <p:cNvPicPr>
            <a:picLocks noChangeAspect="1"/>
          </p:cNvPicPr>
          <p:nvPr/>
        </p:nvPicPr>
        <p:blipFill rotWithShape="1">
          <a:blip r:embed="rId2"/>
          <a:srcRect t="9392"/>
          <a:stretch/>
        </p:blipFill>
        <p:spPr>
          <a:xfrm>
            <a:off x="762000" y="1219199"/>
            <a:ext cx="7696200" cy="5063037"/>
          </a:xfrm>
          <a:prstGeom prst="rect">
            <a:avLst/>
          </a:prstGeom>
        </p:spPr>
      </p:pic>
      <p:sp>
        <p:nvSpPr>
          <p:cNvPr id="3" name="TextBox 2">
            <a:extLst>
              <a:ext uri="{FF2B5EF4-FFF2-40B4-BE49-F238E27FC236}">
                <a16:creationId xmlns:a16="http://schemas.microsoft.com/office/drawing/2014/main" id="{009FD7F2-4B06-4127-B6AE-46C38C4C7403}"/>
              </a:ext>
            </a:extLst>
          </p:cNvPr>
          <p:cNvSpPr txBox="1"/>
          <p:nvPr/>
        </p:nvSpPr>
        <p:spPr>
          <a:xfrm>
            <a:off x="3276600" y="6400800"/>
            <a:ext cx="228600" cy="228600"/>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5981D17F-9AE8-4231-BEC2-29DD744C08DD}"/>
              </a:ext>
            </a:extLst>
          </p:cNvPr>
          <p:cNvSpPr txBox="1"/>
          <p:nvPr/>
        </p:nvSpPr>
        <p:spPr>
          <a:xfrm>
            <a:off x="5029200" y="6400800"/>
            <a:ext cx="228600" cy="228600"/>
          </a:xfrm>
          <a:prstGeom prst="rect">
            <a:avLst/>
          </a:prstGeom>
          <a:pattFill prst="dkUpDiag">
            <a:fgClr>
              <a:schemeClr val="accent1">
                <a:lumMod val="50000"/>
              </a:schemeClr>
            </a:fgClr>
            <a:bgClr>
              <a:schemeClr val="bg1"/>
            </a:bgClr>
          </a:pattFill>
        </p:spPr>
        <p:txBody>
          <a:bodyPr wrap="square" rtlCol="0">
            <a:spAutoFit/>
          </a:bodyPr>
          <a:lstStyle/>
          <a:p>
            <a:endParaRPr lang="en-US" dirty="0"/>
          </a:p>
        </p:txBody>
      </p:sp>
      <p:sp>
        <p:nvSpPr>
          <p:cNvPr id="6" name="TextBox 5">
            <a:extLst>
              <a:ext uri="{FF2B5EF4-FFF2-40B4-BE49-F238E27FC236}">
                <a16:creationId xmlns:a16="http://schemas.microsoft.com/office/drawing/2014/main" id="{0982372F-00C5-4296-AFF0-B130DF6253EF}"/>
              </a:ext>
            </a:extLst>
          </p:cNvPr>
          <p:cNvSpPr txBox="1"/>
          <p:nvPr/>
        </p:nvSpPr>
        <p:spPr>
          <a:xfrm>
            <a:off x="5225259" y="6387562"/>
            <a:ext cx="1219200" cy="261610"/>
          </a:xfrm>
          <a:prstGeom prst="rect">
            <a:avLst/>
          </a:prstGeom>
          <a:noFill/>
        </p:spPr>
        <p:txBody>
          <a:bodyPr wrap="square" rtlCol="0">
            <a:spAutoFit/>
          </a:bodyPr>
          <a:lstStyle/>
          <a:p>
            <a:r>
              <a:rPr lang="en-US" sz="1100" b="1" i="1" dirty="0">
                <a:solidFill>
                  <a:schemeClr val="accent1">
                    <a:lumMod val="50000"/>
                  </a:schemeClr>
                </a:solidFill>
              </a:rPr>
              <a:t>Forecast (CA </a:t>
            </a:r>
            <a:r>
              <a:rPr lang="en-US" sz="1100" b="1" i="1" dirty="0" err="1">
                <a:solidFill>
                  <a:schemeClr val="accent1">
                    <a:lumMod val="50000"/>
                  </a:schemeClr>
                </a:solidFill>
              </a:rPr>
              <a:t>DoF</a:t>
            </a:r>
            <a:r>
              <a:rPr lang="en-US" sz="1100" b="1" i="1" dirty="0">
                <a:solidFill>
                  <a:schemeClr val="accent1">
                    <a:lumMod val="50000"/>
                  </a:schemeClr>
                </a:solidFill>
              </a:rPr>
              <a:t>)</a:t>
            </a:r>
          </a:p>
        </p:txBody>
      </p:sp>
      <p:sp>
        <p:nvSpPr>
          <p:cNvPr id="10" name="TextBox 9">
            <a:extLst>
              <a:ext uri="{FF2B5EF4-FFF2-40B4-BE49-F238E27FC236}">
                <a16:creationId xmlns:a16="http://schemas.microsoft.com/office/drawing/2014/main" id="{DE2B7DAD-1A71-4450-82CC-6163B7D25B99}"/>
              </a:ext>
            </a:extLst>
          </p:cNvPr>
          <p:cNvSpPr txBox="1"/>
          <p:nvPr/>
        </p:nvSpPr>
        <p:spPr>
          <a:xfrm>
            <a:off x="3458658" y="6377676"/>
            <a:ext cx="1219200" cy="261610"/>
          </a:xfrm>
          <a:prstGeom prst="rect">
            <a:avLst/>
          </a:prstGeom>
          <a:noFill/>
        </p:spPr>
        <p:txBody>
          <a:bodyPr wrap="square" rtlCol="0">
            <a:spAutoFit/>
          </a:bodyPr>
          <a:lstStyle/>
          <a:p>
            <a:r>
              <a:rPr lang="en-US" sz="1100" b="1" i="1" dirty="0">
                <a:solidFill>
                  <a:schemeClr val="accent1">
                    <a:lumMod val="50000"/>
                  </a:schemeClr>
                </a:solidFill>
              </a:rPr>
              <a:t>Actual (Census)</a:t>
            </a:r>
          </a:p>
        </p:txBody>
      </p:sp>
    </p:spTree>
    <p:extLst>
      <p:ext uri="{BB962C8B-B14F-4D97-AF65-F5344CB8AC3E}">
        <p14:creationId xmlns:p14="http://schemas.microsoft.com/office/powerpoint/2010/main" val="24954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BD23A0-BA3E-4138-971E-6E451608D066}"/>
              </a:ext>
            </a:extLst>
          </p:cNvPr>
          <p:cNvPicPr>
            <a:picLocks noChangeAspect="1"/>
          </p:cNvPicPr>
          <p:nvPr/>
        </p:nvPicPr>
        <p:blipFill rotWithShape="1">
          <a:blip r:embed="rId2"/>
          <a:srcRect t="17417"/>
          <a:stretch/>
        </p:blipFill>
        <p:spPr>
          <a:xfrm>
            <a:off x="624465" y="1752600"/>
            <a:ext cx="7528935" cy="4514360"/>
          </a:xfrm>
          <a:prstGeom prst="rect">
            <a:avLst/>
          </a:prstGeom>
        </p:spPr>
      </p:pic>
      <p:sp>
        <p:nvSpPr>
          <p:cNvPr id="3" name="TextBox 2">
            <a:extLst>
              <a:ext uri="{FF2B5EF4-FFF2-40B4-BE49-F238E27FC236}">
                <a16:creationId xmlns:a16="http://schemas.microsoft.com/office/drawing/2014/main" id="{CCCF63D2-4AD0-4305-B51C-92715740D874}"/>
              </a:ext>
            </a:extLst>
          </p:cNvPr>
          <p:cNvSpPr txBox="1"/>
          <p:nvPr/>
        </p:nvSpPr>
        <p:spPr>
          <a:xfrm>
            <a:off x="152400" y="152400"/>
            <a:ext cx="8731283" cy="1323439"/>
          </a:xfrm>
          <a:prstGeom prst="rect">
            <a:avLst/>
          </a:prstGeom>
          <a:noFill/>
        </p:spPr>
        <p:txBody>
          <a:bodyPr wrap="square" rtlCol="0">
            <a:spAutoFit/>
          </a:bodyPr>
          <a:lstStyle/>
          <a:p>
            <a:r>
              <a:rPr lang="en-US" sz="2000" b="1" dirty="0"/>
              <a:t>Even the highly optimistic growth scenario indicates the housing supply over the medium and long term is </a:t>
            </a:r>
            <a:r>
              <a:rPr lang="en-US" sz="2000" b="1" u="sng" dirty="0"/>
              <a:t>entirely sufficient without RHNA</a:t>
            </a:r>
            <a:r>
              <a:rPr lang="en-US" sz="2000" b="1" dirty="0"/>
              <a:t>…</a:t>
            </a:r>
          </a:p>
          <a:p>
            <a:endParaRPr lang="en-US" sz="1200" b="1" dirty="0"/>
          </a:p>
          <a:p>
            <a:pPr marL="227013" indent="-227013">
              <a:buFont typeface="Arial" panose="020B0604020202020204" pitchFamily="34" charset="0"/>
              <a:buChar char="•"/>
            </a:pPr>
            <a:r>
              <a:rPr lang="en-US" sz="1400" b="1" dirty="0"/>
              <a:t>The </a:t>
            </a:r>
            <a:r>
              <a:rPr lang="en-US" sz="1400" b="1" u="sng" dirty="0"/>
              <a:t>existing</a:t>
            </a:r>
            <a:r>
              <a:rPr lang="en-US" sz="1400" b="1" dirty="0"/>
              <a:t> 2021 homebuilding start rate of over 117,000 units per year (1.2m per decade) suggests supply will easily meet demand</a:t>
            </a:r>
          </a:p>
        </p:txBody>
      </p:sp>
      <p:sp>
        <p:nvSpPr>
          <p:cNvPr id="8" name="TextBox 7">
            <a:extLst>
              <a:ext uri="{FF2B5EF4-FFF2-40B4-BE49-F238E27FC236}">
                <a16:creationId xmlns:a16="http://schemas.microsoft.com/office/drawing/2014/main" id="{C493C375-B3F7-4BEB-AB3F-DCD57E258335}"/>
              </a:ext>
            </a:extLst>
          </p:cNvPr>
          <p:cNvSpPr txBox="1"/>
          <p:nvPr/>
        </p:nvSpPr>
        <p:spPr>
          <a:xfrm>
            <a:off x="533400" y="6167735"/>
            <a:ext cx="2057400" cy="461665"/>
          </a:xfrm>
          <a:prstGeom prst="rect">
            <a:avLst/>
          </a:prstGeom>
          <a:noFill/>
        </p:spPr>
        <p:txBody>
          <a:bodyPr wrap="square" rtlCol="0">
            <a:spAutoFit/>
          </a:bodyPr>
          <a:lstStyle/>
          <a:p>
            <a:r>
              <a:rPr lang="en-US" sz="800" b="1" i="1" dirty="0"/>
              <a:t>Source:</a:t>
            </a:r>
          </a:p>
          <a:p>
            <a:r>
              <a:rPr lang="en-US" sz="800" i="1" dirty="0"/>
              <a:t>California Department of Finance. Demographic Research Unit, July 2021</a:t>
            </a:r>
          </a:p>
        </p:txBody>
      </p:sp>
      <p:cxnSp>
        <p:nvCxnSpPr>
          <p:cNvPr id="9" name="Straight Connector 8">
            <a:extLst>
              <a:ext uri="{FF2B5EF4-FFF2-40B4-BE49-F238E27FC236}">
                <a16:creationId xmlns:a16="http://schemas.microsoft.com/office/drawing/2014/main" id="{1F999311-92DE-4B39-9036-A5CA0C93A03C}"/>
              </a:ext>
            </a:extLst>
          </p:cNvPr>
          <p:cNvCxnSpPr>
            <a:cxnSpLocks/>
          </p:cNvCxnSpPr>
          <p:nvPr/>
        </p:nvCxnSpPr>
        <p:spPr>
          <a:xfrm>
            <a:off x="1022313" y="5471571"/>
            <a:ext cx="65532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EE61FF0-37AC-432C-8971-146F8FC7F494}"/>
              </a:ext>
            </a:extLst>
          </p:cNvPr>
          <p:cNvSpPr txBox="1"/>
          <p:nvPr/>
        </p:nvSpPr>
        <p:spPr>
          <a:xfrm>
            <a:off x="2337485" y="6223685"/>
            <a:ext cx="3962402" cy="338554"/>
          </a:xfrm>
          <a:prstGeom prst="rect">
            <a:avLst/>
          </a:prstGeom>
          <a:noFill/>
        </p:spPr>
        <p:txBody>
          <a:bodyPr wrap="square" rtlCol="0">
            <a:spAutoFit/>
          </a:bodyPr>
          <a:lstStyle/>
          <a:p>
            <a:r>
              <a:rPr lang="en-US" sz="800" b="1" i="1" dirty="0"/>
              <a:t>Note:</a:t>
            </a:r>
          </a:p>
          <a:p>
            <a:r>
              <a:rPr lang="en-US" sz="800" i="1" dirty="0"/>
              <a:t>Housing units estimated at conservative 2.50 vs 2021 CA </a:t>
            </a:r>
            <a:r>
              <a:rPr lang="en-US" sz="800" i="1" dirty="0" err="1"/>
              <a:t>DoF</a:t>
            </a:r>
            <a:r>
              <a:rPr lang="en-US" sz="800" i="1" dirty="0"/>
              <a:t> estimate of 2.74</a:t>
            </a:r>
          </a:p>
        </p:txBody>
      </p:sp>
      <p:sp>
        <p:nvSpPr>
          <p:cNvPr id="11" name="TextBox 10">
            <a:extLst>
              <a:ext uri="{FF2B5EF4-FFF2-40B4-BE49-F238E27FC236}">
                <a16:creationId xmlns:a16="http://schemas.microsoft.com/office/drawing/2014/main" id="{158877EE-B8F2-4629-ABC7-F9C5D7D2C846}"/>
              </a:ext>
            </a:extLst>
          </p:cNvPr>
          <p:cNvSpPr txBox="1"/>
          <p:nvPr/>
        </p:nvSpPr>
        <p:spPr>
          <a:xfrm>
            <a:off x="1374898" y="1658779"/>
            <a:ext cx="1066800" cy="246221"/>
          </a:xfrm>
          <a:prstGeom prst="rect">
            <a:avLst/>
          </a:prstGeom>
          <a:noFill/>
        </p:spPr>
        <p:txBody>
          <a:bodyPr wrap="square" rtlCol="0">
            <a:spAutoFit/>
          </a:bodyPr>
          <a:lstStyle/>
          <a:p>
            <a:pPr algn="ctr"/>
            <a:r>
              <a:rPr lang="en-US" sz="1000" b="1" dirty="0"/>
              <a:t>6</a:t>
            </a:r>
            <a:r>
              <a:rPr lang="en-US" sz="1000" b="1" baseline="30000" dirty="0"/>
              <a:t>th</a:t>
            </a:r>
            <a:r>
              <a:rPr lang="en-US" sz="1000" b="1" dirty="0"/>
              <a:t> Cycle RHNA</a:t>
            </a:r>
          </a:p>
        </p:txBody>
      </p:sp>
      <p:cxnSp>
        <p:nvCxnSpPr>
          <p:cNvPr id="6" name="Straight Arrow Connector 5">
            <a:extLst>
              <a:ext uri="{FF2B5EF4-FFF2-40B4-BE49-F238E27FC236}">
                <a16:creationId xmlns:a16="http://schemas.microsoft.com/office/drawing/2014/main" id="{7D177ED8-8B8F-426C-8D35-4537D93E047A}"/>
              </a:ext>
            </a:extLst>
          </p:cNvPr>
          <p:cNvCxnSpPr>
            <a:cxnSpLocks/>
          </p:cNvCxnSpPr>
          <p:nvPr/>
        </p:nvCxnSpPr>
        <p:spPr>
          <a:xfrm>
            <a:off x="1219200" y="1893057"/>
            <a:ext cx="13716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83B37BD-D3E7-4493-B30B-1B0837BDE53A}"/>
              </a:ext>
            </a:extLst>
          </p:cNvPr>
          <p:cNvSpPr txBox="1"/>
          <p:nvPr/>
        </p:nvSpPr>
        <p:spPr>
          <a:xfrm>
            <a:off x="2906514" y="1658779"/>
            <a:ext cx="1066800" cy="246221"/>
          </a:xfrm>
          <a:prstGeom prst="rect">
            <a:avLst/>
          </a:prstGeom>
          <a:noFill/>
        </p:spPr>
        <p:txBody>
          <a:bodyPr wrap="square" rtlCol="0">
            <a:spAutoFit/>
          </a:bodyPr>
          <a:lstStyle/>
          <a:p>
            <a:pPr algn="ctr"/>
            <a:r>
              <a:rPr lang="en-US" sz="1000" i="1" dirty="0"/>
              <a:t>7</a:t>
            </a:r>
            <a:r>
              <a:rPr lang="en-US" sz="1000" i="1" baseline="30000" dirty="0"/>
              <a:t>th</a:t>
            </a:r>
            <a:r>
              <a:rPr lang="en-US" sz="1000" i="1" dirty="0"/>
              <a:t> Cycle RHNA</a:t>
            </a:r>
          </a:p>
        </p:txBody>
      </p:sp>
      <p:sp>
        <p:nvSpPr>
          <p:cNvPr id="16" name="TextBox 15">
            <a:extLst>
              <a:ext uri="{FF2B5EF4-FFF2-40B4-BE49-F238E27FC236}">
                <a16:creationId xmlns:a16="http://schemas.microsoft.com/office/drawing/2014/main" id="{A47C1289-2535-41D3-907D-8C2B39F43E3B}"/>
              </a:ext>
            </a:extLst>
          </p:cNvPr>
          <p:cNvSpPr txBox="1"/>
          <p:nvPr/>
        </p:nvSpPr>
        <p:spPr>
          <a:xfrm>
            <a:off x="4464905" y="1661571"/>
            <a:ext cx="1066800" cy="246221"/>
          </a:xfrm>
          <a:prstGeom prst="rect">
            <a:avLst/>
          </a:prstGeom>
          <a:noFill/>
        </p:spPr>
        <p:txBody>
          <a:bodyPr wrap="square" rtlCol="0">
            <a:spAutoFit/>
          </a:bodyPr>
          <a:lstStyle/>
          <a:p>
            <a:pPr algn="ctr"/>
            <a:r>
              <a:rPr lang="en-US" sz="1000" i="1" dirty="0"/>
              <a:t>8</a:t>
            </a:r>
            <a:r>
              <a:rPr lang="en-US" sz="1000" i="1" baseline="30000" dirty="0"/>
              <a:t>th</a:t>
            </a:r>
            <a:r>
              <a:rPr lang="en-US" sz="1000" i="1" dirty="0"/>
              <a:t> Cycle RHNA</a:t>
            </a:r>
          </a:p>
        </p:txBody>
      </p:sp>
      <p:sp>
        <p:nvSpPr>
          <p:cNvPr id="18" name="TextBox 17">
            <a:extLst>
              <a:ext uri="{FF2B5EF4-FFF2-40B4-BE49-F238E27FC236}">
                <a16:creationId xmlns:a16="http://schemas.microsoft.com/office/drawing/2014/main" id="{A87AFD3A-9815-40F6-95CB-B123FE02EB25}"/>
              </a:ext>
            </a:extLst>
          </p:cNvPr>
          <p:cNvSpPr txBox="1"/>
          <p:nvPr/>
        </p:nvSpPr>
        <p:spPr>
          <a:xfrm>
            <a:off x="5974076" y="1658779"/>
            <a:ext cx="1066800" cy="246221"/>
          </a:xfrm>
          <a:prstGeom prst="rect">
            <a:avLst/>
          </a:prstGeom>
          <a:noFill/>
        </p:spPr>
        <p:txBody>
          <a:bodyPr wrap="square" rtlCol="0">
            <a:spAutoFit/>
          </a:bodyPr>
          <a:lstStyle/>
          <a:p>
            <a:pPr algn="ctr"/>
            <a:r>
              <a:rPr lang="en-US" sz="1000" i="1" dirty="0"/>
              <a:t>9</a:t>
            </a:r>
            <a:r>
              <a:rPr lang="en-US" sz="1000" i="1" baseline="30000" dirty="0"/>
              <a:t>th</a:t>
            </a:r>
            <a:r>
              <a:rPr lang="en-US" sz="1000" i="1" dirty="0"/>
              <a:t> Cycle RHNA</a:t>
            </a:r>
          </a:p>
        </p:txBody>
      </p:sp>
      <p:sp>
        <p:nvSpPr>
          <p:cNvPr id="20" name="TextBox 19">
            <a:extLst>
              <a:ext uri="{FF2B5EF4-FFF2-40B4-BE49-F238E27FC236}">
                <a16:creationId xmlns:a16="http://schemas.microsoft.com/office/drawing/2014/main" id="{31915E62-608D-471C-96E1-C7A212BB0349}"/>
              </a:ext>
            </a:extLst>
          </p:cNvPr>
          <p:cNvSpPr txBox="1"/>
          <p:nvPr/>
        </p:nvSpPr>
        <p:spPr>
          <a:xfrm>
            <a:off x="1310229" y="1907055"/>
            <a:ext cx="1143000" cy="246221"/>
          </a:xfrm>
          <a:prstGeom prst="rect">
            <a:avLst/>
          </a:prstGeom>
          <a:noFill/>
        </p:spPr>
        <p:txBody>
          <a:bodyPr wrap="square" rtlCol="0">
            <a:spAutoFit/>
          </a:bodyPr>
          <a:lstStyle/>
          <a:p>
            <a:pPr algn="ctr"/>
            <a:r>
              <a:rPr lang="en-US" sz="1000" b="1" dirty="0"/>
              <a:t>2,442,254 Units</a:t>
            </a:r>
          </a:p>
        </p:txBody>
      </p:sp>
      <p:sp>
        <p:nvSpPr>
          <p:cNvPr id="21" name="TextBox 20">
            <a:extLst>
              <a:ext uri="{FF2B5EF4-FFF2-40B4-BE49-F238E27FC236}">
                <a16:creationId xmlns:a16="http://schemas.microsoft.com/office/drawing/2014/main" id="{5AEB9446-85F1-4F53-9F96-D6D2F197187A}"/>
              </a:ext>
            </a:extLst>
          </p:cNvPr>
          <p:cNvSpPr txBox="1"/>
          <p:nvPr/>
        </p:nvSpPr>
        <p:spPr>
          <a:xfrm>
            <a:off x="3092487" y="1887379"/>
            <a:ext cx="685800" cy="246221"/>
          </a:xfrm>
          <a:prstGeom prst="rect">
            <a:avLst/>
          </a:prstGeom>
          <a:noFill/>
        </p:spPr>
        <p:txBody>
          <a:bodyPr wrap="square" rtlCol="0">
            <a:spAutoFit/>
          </a:bodyPr>
          <a:lstStyle/>
          <a:p>
            <a:pPr algn="ctr"/>
            <a:r>
              <a:rPr lang="en-US" sz="1000" i="1" dirty="0"/>
              <a:t>+ ? Units</a:t>
            </a:r>
          </a:p>
        </p:txBody>
      </p:sp>
      <p:sp>
        <p:nvSpPr>
          <p:cNvPr id="22" name="TextBox 21">
            <a:extLst>
              <a:ext uri="{FF2B5EF4-FFF2-40B4-BE49-F238E27FC236}">
                <a16:creationId xmlns:a16="http://schemas.microsoft.com/office/drawing/2014/main" id="{5526365D-0C67-417C-A67A-9DD9593FBC70}"/>
              </a:ext>
            </a:extLst>
          </p:cNvPr>
          <p:cNvSpPr txBox="1"/>
          <p:nvPr/>
        </p:nvSpPr>
        <p:spPr>
          <a:xfrm>
            <a:off x="4648200" y="1887379"/>
            <a:ext cx="685800" cy="246221"/>
          </a:xfrm>
          <a:prstGeom prst="rect">
            <a:avLst/>
          </a:prstGeom>
          <a:noFill/>
        </p:spPr>
        <p:txBody>
          <a:bodyPr wrap="square" rtlCol="0">
            <a:spAutoFit/>
          </a:bodyPr>
          <a:lstStyle/>
          <a:p>
            <a:pPr algn="ctr"/>
            <a:r>
              <a:rPr lang="en-US" sz="1000" i="1" dirty="0"/>
              <a:t>+ ? Units</a:t>
            </a:r>
          </a:p>
        </p:txBody>
      </p:sp>
      <p:sp>
        <p:nvSpPr>
          <p:cNvPr id="23" name="TextBox 22">
            <a:extLst>
              <a:ext uri="{FF2B5EF4-FFF2-40B4-BE49-F238E27FC236}">
                <a16:creationId xmlns:a16="http://schemas.microsoft.com/office/drawing/2014/main" id="{DC3761DC-B4A3-4530-A373-5DDD899A70BE}"/>
              </a:ext>
            </a:extLst>
          </p:cNvPr>
          <p:cNvSpPr txBox="1"/>
          <p:nvPr/>
        </p:nvSpPr>
        <p:spPr>
          <a:xfrm>
            <a:off x="6205570" y="1886554"/>
            <a:ext cx="685800" cy="246221"/>
          </a:xfrm>
          <a:prstGeom prst="rect">
            <a:avLst/>
          </a:prstGeom>
          <a:noFill/>
        </p:spPr>
        <p:txBody>
          <a:bodyPr wrap="square" rtlCol="0">
            <a:spAutoFit/>
          </a:bodyPr>
          <a:lstStyle/>
          <a:p>
            <a:pPr algn="ctr"/>
            <a:r>
              <a:rPr lang="en-US" sz="1000" i="1" dirty="0"/>
              <a:t>+ ? Units</a:t>
            </a:r>
          </a:p>
        </p:txBody>
      </p:sp>
      <p:sp>
        <p:nvSpPr>
          <p:cNvPr id="24" name="Slide Number Placeholder 23">
            <a:extLst>
              <a:ext uri="{FF2B5EF4-FFF2-40B4-BE49-F238E27FC236}">
                <a16:creationId xmlns:a16="http://schemas.microsoft.com/office/drawing/2014/main" id="{A3C95A19-9682-438B-8258-ABDAC591859F}"/>
              </a:ext>
            </a:extLst>
          </p:cNvPr>
          <p:cNvSpPr>
            <a:spLocks noGrp="1"/>
          </p:cNvSpPr>
          <p:nvPr>
            <p:ph type="sldNum" sz="quarter" idx="12"/>
          </p:nvPr>
        </p:nvSpPr>
        <p:spPr/>
        <p:txBody>
          <a:bodyPr/>
          <a:lstStyle/>
          <a:p>
            <a:fld id="{956F0B1F-94F5-4156-84AC-66C907ADFE0C}" type="slidenum">
              <a:rPr lang="en-US" smtClean="0"/>
              <a:t>6</a:t>
            </a:fld>
            <a:endParaRPr lang="en-US"/>
          </a:p>
        </p:txBody>
      </p:sp>
    </p:spTree>
    <p:extLst>
      <p:ext uri="{BB962C8B-B14F-4D97-AF65-F5344CB8AC3E}">
        <p14:creationId xmlns:p14="http://schemas.microsoft.com/office/powerpoint/2010/main" val="9639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 y="4531816"/>
            <a:ext cx="10591800" cy="4154984"/>
          </a:xfrm>
          <a:prstGeom prst="rect">
            <a:avLst/>
          </a:prstGeom>
          <a:noFill/>
        </p:spPr>
        <p:txBody>
          <a:bodyPr wrap="square" rtlCol="0">
            <a:spAutoFit/>
          </a:bodyPr>
          <a:lstStyle/>
          <a:p>
            <a:endParaRPr lang="en-US" sz="4200" b="1" dirty="0"/>
          </a:p>
          <a:p>
            <a:endParaRPr lang="en-US" sz="4200" b="1" dirty="0"/>
          </a:p>
          <a:p>
            <a:r>
              <a:rPr lang="en-US" sz="4600" b="1" dirty="0"/>
              <a:t>Housing affordability is the problem</a:t>
            </a:r>
          </a:p>
          <a:p>
            <a:endParaRPr lang="en-US" sz="4200" b="1" dirty="0"/>
          </a:p>
          <a:p>
            <a:endParaRPr lang="en-US" sz="4200" b="1" dirty="0"/>
          </a:p>
          <a:p>
            <a:endParaRPr lang="en-US" sz="4200" b="1" dirty="0"/>
          </a:p>
        </p:txBody>
      </p:sp>
      <p:pic>
        <p:nvPicPr>
          <p:cNvPr id="2" name="Picture 2" descr="C:\Users\Kalban Laptop\Desktop\Affordable-Housing-Why-People-cant-buy-own-Home-in-Urban-Area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57200"/>
            <a:ext cx="8763000" cy="4333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81800" y="4789349"/>
            <a:ext cx="2514600" cy="369332"/>
          </a:xfrm>
          <a:prstGeom prst="rect">
            <a:avLst/>
          </a:prstGeom>
          <a:noFill/>
        </p:spPr>
        <p:txBody>
          <a:bodyPr wrap="square" rtlCol="0">
            <a:spAutoFit/>
          </a:bodyPr>
          <a:lstStyle/>
          <a:p>
            <a:r>
              <a:rPr lang="en-US" dirty="0"/>
              <a:t>Source: KADVACORP</a:t>
            </a:r>
          </a:p>
        </p:txBody>
      </p:sp>
      <p:sp>
        <p:nvSpPr>
          <p:cNvPr id="4" name="Footer Placeholder 3"/>
          <p:cNvSpPr>
            <a:spLocks noGrp="1"/>
          </p:cNvSpPr>
          <p:nvPr>
            <p:ph type="ftr" sz="quarter" idx="11"/>
          </p:nvPr>
        </p:nvSpPr>
        <p:spPr/>
        <p:txBody>
          <a:bodyPr/>
          <a:lstStyle/>
          <a:p>
            <a:r>
              <a:rPr lang="en-US"/>
              <a:t>UNITED NEIGHBORS</a:t>
            </a:r>
          </a:p>
        </p:txBody>
      </p:sp>
      <p:sp>
        <p:nvSpPr>
          <p:cNvPr id="5" name="Slide Number Placeholder 4"/>
          <p:cNvSpPr>
            <a:spLocks noGrp="1"/>
          </p:cNvSpPr>
          <p:nvPr>
            <p:ph type="sldNum" sz="quarter" idx="12"/>
          </p:nvPr>
        </p:nvSpPr>
        <p:spPr/>
        <p:txBody>
          <a:bodyPr/>
          <a:lstStyle/>
          <a:p>
            <a:fld id="{956F0B1F-94F5-4156-84AC-66C907ADFE0C}" type="slidenum">
              <a:rPr lang="en-US" smtClean="0"/>
              <a:t>7</a:t>
            </a:fld>
            <a:endParaRPr lang="en-US"/>
          </a:p>
        </p:txBody>
      </p:sp>
    </p:spTree>
    <p:extLst>
      <p:ext uri="{BB962C8B-B14F-4D97-AF65-F5344CB8AC3E}">
        <p14:creationId xmlns:p14="http://schemas.microsoft.com/office/powerpoint/2010/main" val="218104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lban Laptop\Desktop\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1" y="311946"/>
            <a:ext cx="9102886" cy="57840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A4B4AA-0C8F-468E-9957-87A0C9D300DD}"/>
              </a:ext>
            </a:extLst>
          </p:cNvPr>
          <p:cNvSpPr txBox="1"/>
          <p:nvPr/>
        </p:nvSpPr>
        <p:spPr>
          <a:xfrm>
            <a:off x="5257800" y="3276600"/>
            <a:ext cx="2819400" cy="1384995"/>
          </a:xfrm>
          <a:prstGeom prst="rect">
            <a:avLst/>
          </a:prstGeom>
          <a:noFill/>
        </p:spPr>
        <p:txBody>
          <a:bodyPr wrap="square" rtlCol="0">
            <a:spAutoFit/>
          </a:bodyPr>
          <a:lstStyle/>
          <a:p>
            <a:r>
              <a:rPr lang="en-US" sz="2400" b="1" dirty="0"/>
              <a:t>What has caused </a:t>
            </a:r>
          </a:p>
          <a:p>
            <a:r>
              <a:rPr lang="en-US" sz="2400" b="1" dirty="0"/>
              <a:t>this disparity?</a:t>
            </a:r>
          </a:p>
          <a:p>
            <a:endParaRPr lang="en-US" sz="3600" dirty="0"/>
          </a:p>
        </p:txBody>
      </p:sp>
      <p:sp>
        <p:nvSpPr>
          <p:cNvPr id="2" name="Arrow: Up-Down 1">
            <a:extLst>
              <a:ext uri="{FF2B5EF4-FFF2-40B4-BE49-F238E27FC236}">
                <a16:creationId xmlns:a16="http://schemas.microsoft.com/office/drawing/2014/main" id="{605AB001-EB8F-4759-9CB0-B922947472AB}"/>
              </a:ext>
            </a:extLst>
          </p:cNvPr>
          <p:cNvSpPr/>
          <p:nvPr/>
        </p:nvSpPr>
        <p:spPr>
          <a:xfrm>
            <a:off x="7558629" y="2133599"/>
            <a:ext cx="228600" cy="2057401"/>
          </a:xfrm>
          <a:prstGeom prst="up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5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15C0B2-9CC7-E24E-8ACA-188A6E9BB98D}"/>
              </a:ext>
            </a:extLst>
          </p:cNvPr>
          <p:cNvSpPr txBox="1"/>
          <p:nvPr/>
        </p:nvSpPr>
        <p:spPr>
          <a:xfrm>
            <a:off x="533400" y="990600"/>
            <a:ext cx="8153400" cy="4647426"/>
          </a:xfrm>
          <a:prstGeom prst="rect">
            <a:avLst/>
          </a:prstGeom>
          <a:noFill/>
        </p:spPr>
        <p:txBody>
          <a:bodyPr wrap="square" rtlCol="0">
            <a:spAutoFit/>
          </a:bodyPr>
          <a:lstStyle/>
          <a:p>
            <a:r>
              <a:rPr lang="en-US" sz="4000" b="1" dirty="0"/>
              <a:t>Average house-price-to-income ratio:</a:t>
            </a:r>
          </a:p>
          <a:p>
            <a:endParaRPr lang="en-US" sz="3600" dirty="0"/>
          </a:p>
          <a:p>
            <a:r>
              <a:rPr lang="en-US" sz="3600" dirty="0"/>
              <a:t>Recommended ratio                     =   2.6</a:t>
            </a:r>
          </a:p>
          <a:p>
            <a:r>
              <a:rPr lang="en-US" sz="3600" dirty="0"/>
              <a:t>Average U.S.A. ratio today           =   5.4</a:t>
            </a:r>
          </a:p>
          <a:p>
            <a:r>
              <a:rPr lang="en-US" sz="3600" dirty="0"/>
              <a:t>Average California ratio today     =   8.7</a:t>
            </a:r>
          </a:p>
          <a:p>
            <a:r>
              <a:rPr lang="en-US" sz="3600" dirty="0"/>
              <a:t>Average Los Angeles ratio today = 14.7</a:t>
            </a:r>
          </a:p>
          <a:p>
            <a:endParaRPr lang="en-US" sz="3600" dirty="0"/>
          </a:p>
          <a:p>
            <a:r>
              <a:rPr lang="en-US" sz="2000" dirty="0"/>
              <a:t>Source: Real Estate Witch House Price to Income Ratio Study, 2021</a:t>
            </a:r>
          </a:p>
          <a:p>
            <a:r>
              <a:rPr lang="en-US" sz="2000" dirty="0"/>
              <a:t>               Los Angeles, 2018 SCAG</a:t>
            </a:r>
            <a:endParaRPr lang="en-US" sz="1200" dirty="0"/>
          </a:p>
        </p:txBody>
      </p:sp>
      <p:sp>
        <p:nvSpPr>
          <p:cNvPr id="3" name="Footer Placeholder 2"/>
          <p:cNvSpPr>
            <a:spLocks noGrp="1"/>
          </p:cNvSpPr>
          <p:nvPr>
            <p:ph type="ftr" sz="quarter" idx="11"/>
          </p:nvPr>
        </p:nvSpPr>
        <p:spPr/>
        <p:txBody>
          <a:bodyPr/>
          <a:lstStyle/>
          <a:p>
            <a:r>
              <a:rPr lang="en-US"/>
              <a:t>UNITED NEIGHBORS</a:t>
            </a:r>
          </a:p>
        </p:txBody>
      </p:sp>
      <p:sp>
        <p:nvSpPr>
          <p:cNvPr id="4" name="Slide Number Placeholder 3"/>
          <p:cNvSpPr>
            <a:spLocks noGrp="1"/>
          </p:cNvSpPr>
          <p:nvPr>
            <p:ph type="sldNum" sz="quarter" idx="12"/>
          </p:nvPr>
        </p:nvSpPr>
        <p:spPr/>
        <p:txBody>
          <a:bodyPr/>
          <a:lstStyle/>
          <a:p>
            <a:fld id="{956F0B1F-94F5-4156-84AC-66C907ADFE0C}" type="slidenum">
              <a:rPr lang="en-US" smtClean="0"/>
              <a:t>9</a:t>
            </a:fld>
            <a:endParaRPr lang="en-US"/>
          </a:p>
        </p:txBody>
      </p:sp>
    </p:spTree>
    <p:extLst>
      <p:ext uri="{BB962C8B-B14F-4D97-AF65-F5344CB8AC3E}">
        <p14:creationId xmlns:p14="http://schemas.microsoft.com/office/powerpoint/2010/main" val="9774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18865</TotalTime>
  <Words>2035</Words>
  <Application>Microsoft Macintosh PowerPoint</Application>
  <PresentationFormat>On-screen Show (4:3)</PresentationFormat>
  <Paragraphs>315</Paragraphs>
  <Slides>38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Profitization Pushes People Out. </vt:lpstr>
      <vt:lpstr>PowerPoint Presentation</vt:lpstr>
      <vt:lpstr>A Bigger Vision:</vt:lpstr>
      <vt:lpstr>California Focus: Deregulate and build more (luxury)</vt:lpstr>
      <vt:lpstr>CA’s supply-side-only strategy feeds the speculator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Kalban</dc:creator>
  <cp:lastModifiedBy>Microsoft Office User</cp:lastModifiedBy>
  <cp:revision>329</cp:revision>
  <dcterms:created xsi:type="dcterms:W3CDTF">2022-01-16T20:43:24Z</dcterms:created>
  <dcterms:modified xsi:type="dcterms:W3CDTF">2022-03-09T06:00:31Z</dcterms:modified>
</cp:coreProperties>
</file>